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68F9F1-B0CD-4F62-E652-473A361B6196}" v="14" dt="2025-07-14T13:07:21.288"/>
    <p1510:client id="{935DDA5B-0169-ED98-8334-D33251B98569}" v="898" dt="2025-07-14T10:59:32.3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30" d="100"/>
          <a:sy n="130" d="100"/>
        </p:scale>
        <p:origin x="1046" y="-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43745" y="2986433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Year 8 begins</a:t>
            </a:r>
          </a:p>
        </p:txBody>
      </p:sp>
      <p:sp>
        <p:nvSpPr>
          <p:cNvPr id="262" name="Oval 261"/>
          <p:cNvSpPr/>
          <p:nvPr/>
        </p:nvSpPr>
        <p:spPr>
          <a:xfrm>
            <a:off x="921806" y="828571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Autumn Term 1</a:t>
            </a:r>
          </a:p>
        </p:txBody>
      </p:sp>
      <p:sp>
        <p:nvSpPr>
          <p:cNvPr id="273" name="Oval 272"/>
          <p:cNvSpPr/>
          <p:nvPr/>
        </p:nvSpPr>
        <p:spPr>
          <a:xfrm>
            <a:off x="4752342" y="668791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Autumn Term 2</a:t>
            </a:r>
          </a:p>
        </p:txBody>
      </p:sp>
      <p:sp>
        <p:nvSpPr>
          <p:cNvPr id="296" name="Oval 295"/>
          <p:cNvSpPr/>
          <p:nvPr/>
        </p:nvSpPr>
        <p:spPr>
          <a:xfrm>
            <a:off x="1112115" y="5575870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Spring Term 1</a:t>
            </a:r>
          </a:p>
        </p:txBody>
      </p:sp>
      <p:sp>
        <p:nvSpPr>
          <p:cNvPr id="299" name="Oval 298"/>
          <p:cNvSpPr/>
          <p:nvPr/>
        </p:nvSpPr>
        <p:spPr>
          <a:xfrm>
            <a:off x="4903106" y="5397486"/>
            <a:ext cx="1185298" cy="821430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Spring Term 2</a:t>
            </a:r>
          </a:p>
        </p:txBody>
      </p:sp>
      <p:sp>
        <p:nvSpPr>
          <p:cNvPr id="302" name="Oval 301"/>
          <p:cNvSpPr/>
          <p:nvPr/>
        </p:nvSpPr>
        <p:spPr>
          <a:xfrm>
            <a:off x="1322499" y="4508088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Summer Term 1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60" y="1596755"/>
            <a:ext cx="5591175" cy="1800225"/>
          </a:xfrm>
          <a:prstGeom prst="rect">
            <a:avLst/>
          </a:prstGeom>
        </p:spPr>
      </p:pic>
      <p:sp>
        <p:nvSpPr>
          <p:cNvPr id="304" name="Oval 303"/>
          <p:cNvSpPr/>
          <p:nvPr/>
        </p:nvSpPr>
        <p:spPr>
          <a:xfrm>
            <a:off x="216716" y="254311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8 Preparation</a:t>
            </a:r>
          </a:p>
        </p:txBody>
      </p:sp>
      <p:sp>
        <p:nvSpPr>
          <p:cNvPr id="303" name="Oval 302"/>
          <p:cNvSpPr/>
          <p:nvPr/>
        </p:nvSpPr>
        <p:spPr>
          <a:xfrm>
            <a:off x="5627295" y="3341613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9" y="938954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9 this way!</a:t>
            </a:r>
          </a:p>
        </p:txBody>
      </p:sp>
      <p:sp>
        <p:nvSpPr>
          <p:cNvPr id="336" name="Oval 335"/>
          <p:cNvSpPr/>
          <p:nvPr/>
        </p:nvSpPr>
        <p:spPr>
          <a:xfrm>
            <a:off x="3976378" y="134577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Assessment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6409" y="1693151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Revision techniques shared</a:t>
            </a:r>
          </a:p>
          <a:p>
            <a:pPr algn="ctr"/>
            <a:r>
              <a:rPr lang="en-US" sz="800" dirty="0"/>
              <a:t> and modelled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1099605" y="1383603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Practice questions completed and assessed</a:t>
            </a: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350489" y="1573048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Model answers unpicked and critiqued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88188" y="3693620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3471310" y="2480809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19" name="TextBox 118"/>
          <p:cNvSpPr txBox="1"/>
          <p:nvPr/>
        </p:nvSpPr>
        <p:spPr>
          <a:xfrm>
            <a:off x="3911947" y="2488531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20" name="TextBox 119"/>
          <p:cNvSpPr txBox="1"/>
          <p:nvPr/>
        </p:nvSpPr>
        <p:spPr>
          <a:xfrm>
            <a:off x="4452590" y="2490308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520051" y="3378985"/>
            <a:ext cx="83986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do the parables of Jesus teach us? 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4575209" y="3383400"/>
            <a:ext cx="66912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Why does poverty still exist?</a:t>
            </a: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838425" y="3707405"/>
            <a:ext cx="61365" cy="19320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627430" y="367082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2398686" y="445629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42" name="TextBox 141"/>
          <p:cNvSpPr txBox="1"/>
          <p:nvPr/>
        </p:nvSpPr>
        <p:spPr>
          <a:xfrm>
            <a:off x="2911904" y="4309733"/>
            <a:ext cx="814007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does Virtue ethics say??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1243756" y="3384670"/>
            <a:ext cx="657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How is Jesus seen as a role model?</a:t>
            </a:r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404205" y="5689816"/>
            <a:ext cx="1384" cy="276530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795105" y="5694246"/>
            <a:ext cx="0" cy="272100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352803" y="4697316"/>
            <a:ext cx="1631" cy="24394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261098" y="4697316"/>
            <a:ext cx="0" cy="20051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353316" y="5701772"/>
            <a:ext cx="0" cy="24701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2994893" y="5358458"/>
            <a:ext cx="7450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is Mormonism?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4137193" y="4324021"/>
            <a:ext cx="80238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is deontology?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2205864" y="4324770"/>
            <a:ext cx="692298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How is compassion used in ethical decision making?</a:t>
            </a:r>
            <a:endParaRPr lang="en-US" dirty="0"/>
          </a:p>
        </p:txBody>
      </p:sp>
      <p:sp>
        <p:nvSpPr>
          <p:cNvPr id="157" name="TextBox 156"/>
          <p:cNvSpPr txBox="1"/>
          <p:nvPr/>
        </p:nvSpPr>
        <p:spPr>
          <a:xfrm>
            <a:off x="2019711" y="5401764"/>
            <a:ext cx="69107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Why do people have different beliefs?</a:t>
            </a:r>
            <a:endParaRPr lang="en-GB" sz="600" dirty="0">
              <a:ea typeface="Calibri"/>
              <a:cs typeface="Calibri"/>
            </a:endParaRPr>
          </a:p>
        </p:txBody>
      </p: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800111" y="664122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828114" y="665029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676694" y="664344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195124" y="665985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407230" y="665269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2254012" y="640210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65" name="TextBox 164"/>
          <p:cNvSpPr txBox="1"/>
          <p:nvPr/>
        </p:nvSpPr>
        <p:spPr>
          <a:xfrm>
            <a:off x="3182345" y="7372600"/>
            <a:ext cx="63675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Why is the Ramayana significant? </a:t>
            </a:r>
            <a:endParaRPr lang="en-US" dirty="0"/>
          </a:p>
        </p:txBody>
      </p:sp>
      <p:sp>
        <p:nvSpPr>
          <p:cNvPr id="166" name="TextBox 165"/>
          <p:cNvSpPr txBox="1"/>
          <p:nvPr/>
        </p:nvSpPr>
        <p:spPr>
          <a:xfrm>
            <a:off x="2571954" y="7326669"/>
            <a:ext cx="648142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How do Hindus worship?</a:t>
            </a:r>
          </a:p>
          <a:p>
            <a:pPr algn="ctr"/>
            <a:endParaRPr lang="en-GB" sz="600" dirty="0">
              <a:ea typeface="Calibri"/>
              <a:cs typeface="Calibri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1838829" y="7362031"/>
            <a:ext cx="65099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Do Hindus believe in God or Gods?</a:t>
            </a:r>
            <a:endParaRPr lang="en-US" dirty="0"/>
          </a:p>
        </p:txBody>
      </p:sp>
      <p:sp>
        <p:nvSpPr>
          <p:cNvPr id="168" name="TextBox 167"/>
          <p:cNvSpPr txBox="1"/>
          <p:nvPr/>
        </p:nvSpPr>
        <p:spPr>
          <a:xfrm>
            <a:off x="1228605" y="7416197"/>
            <a:ext cx="89012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Who is Brahman?</a:t>
            </a:r>
            <a:endParaRPr lang="en-US" dirty="0"/>
          </a:p>
          <a:p>
            <a:endParaRPr lang="en-GB" sz="600" dirty="0"/>
          </a:p>
        </p:txBody>
      </p:sp>
      <p:sp>
        <p:nvSpPr>
          <p:cNvPr id="169" name="TextBox 168"/>
          <p:cNvSpPr txBox="1"/>
          <p:nvPr/>
        </p:nvSpPr>
        <p:spPr>
          <a:xfrm>
            <a:off x="3773589" y="7372203"/>
            <a:ext cx="645261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b="1" dirty="0"/>
              <a:t>Why is Diwali important?</a:t>
            </a:r>
            <a:endParaRPr lang="en-GB" sz="600" dirty="0"/>
          </a:p>
          <a:p>
            <a:pPr algn="ctr"/>
            <a:r>
              <a:rPr lang="en-GB" sz="600" dirty="0"/>
              <a:t>?</a:t>
            </a:r>
            <a:endParaRPr lang="en-GB" dirty="0"/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193772" y="7893461"/>
            <a:ext cx="116146" cy="26002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600089" y="7707538"/>
            <a:ext cx="104675" cy="24208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680240" y="7597974"/>
            <a:ext cx="1174" cy="26294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126930" y="768176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212167" y="7654947"/>
            <a:ext cx="5613" cy="28777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4329227" y="7440583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83" name="Rectangle 182"/>
          <p:cNvSpPr/>
          <p:nvPr/>
        </p:nvSpPr>
        <p:spPr>
          <a:xfrm>
            <a:off x="74942" y="8764564"/>
            <a:ext cx="1061760" cy="82395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TOPIC 1: </a:t>
            </a:r>
            <a:br>
              <a:rPr lang="en-US" dirty="0"/>
            </a:br>
            <a:r>
              <a:rPr lang="en-GB" sz="1200" b="1" dirty="0">
                <a:solidFill>
                  <a:schemeClr val="tx1"/>
                </a:solidFill>
              </a:rPr>
              <a:t>Why are Dharmic religions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</a:rPr>
              <a:t>important?</a:t>
            </a:r>
            <a:endParaRPr lang="en-GB" sz="12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177112" y="3485396"/>
            <a:ext cx="1089117" cy="1425665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200" b="1" dirty="0">
                <a:solidFill>
                  <a:schemeClr val="tx1"/>
                </a:solidFill>
              </a:rPr>
              <a:t>TOPIC 5: Can Jesus be a role model for all?</a:t>
            </a:r>
            <a:endParaRPr lang="en-GB" sz="1200" b="1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GB" sz="900" dirty="0">
              <a:solidFill>
                <a:schemeClr val="tx1"/>
              </a:solidFill>
            </a:endParaRP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824974" y="4685605"/>
            <a:ext cx="0" cy="253061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3516697" y="4387536"/>
            <a:ext cx="80238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 What is Utilitarianism?</a:t>
            </a:r>
            <a:endParaRPr lang="en-GB" sz="600" dirty="0">
              <a:cs typeface="Calibri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2240099" y="3405584"/>
            <a:ext cx="657417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Who is Jesus in the gospels?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834047" y="471489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707152" y="366954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3277753" y="2417367"/>
            <a:ext cx="53213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ea typeface="Calibri"/>
                <a:cs typeface="Calibri"/>
              </a:rPr>
              <a:t>Discipline from Philosophy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4265899" y="2476878"/>
            <a:ext cx="66912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personal development</a:t>
            </a:r>
            <a:endParaRPr lang="en-GB" sz="600" dirty="0">
              <a:ea typeface="Calibri"/>
              <a:cs typeface="Calibri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2284001" y="2494855"/>
            <a:ext cx="825952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Discipline from Sociology</a:t>
            </a:r>
            <a:endParaRPr lang="en-GB" sz="600" dirty="0">
              <a:ea typeface="Calibri"/>
              <a:cs typeface="Calibri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1481337" y="2518754"/>
            <a:ext cx="77380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/>
              <a:t>Discipline</a:t>
            </a:r>
            <a:r>
              <a:rPr lang="en-GB" sz="600" dirty="0"/>
              <a:t> from Theology</a:t>
            </a:r>
            <a:endParaRPr lang="en-GB" sz="600" dirty="0">
              <a:ea typeface="Calibri"/>
              <a:cs typeface="Calibri"/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5932285" y="6493141"/>
            <a:ext cx="947391" cy="1006436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TOPIC 2: </a:t>
            </a:r>
            <a:r>
              <a:rPr lang="en-GB" sz="1000" dirty="0">
                <a:solidFill>
                  <a:schemeClr val="tx1"/>
                </a:solidFill>
              </a:rPr>
              <a:t>What can we learn from other dharmic paths?</a:t>
            </a:r>
            <a:endParaRPr lang="en-GB" sz="12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80913" y="5396503"/>
            <a:ext cx="947391" cy="1748711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TOPIC 3: </a:t>
            </a:r>
            <a:r>
              <a:rPr lang="en-GB" sz="1000" b="1" dirty="0">
                <a:solidFill>
                  <a:schemeClr val="tx1"/>
                </a:solidFill>
              </a:rPr>
              <a:t>Why do people who belong to Christianity have different beliefs</a:t>
            </a:r>
            <a:r>
              <a:rPr lang="en-GB" sz="1200" b="1" dirty="0">
                <a:solidFill>
                  <a:schemeClr val="tx1"/>
                </a:solidFill>
              </a:rPr>
              <a:t>?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5580771" y="4314778"/>
            <a:ext cx="1069213" cy="925600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TOPIC 4: Do we need religion to be good?</a:t>
            </a:r>
            <a:endParaRPr lang="en-GB" sz="1200" b="1" dirty="0">
              <a:solidFill>
                <a:schemeClr val="tx1"/>
              </a:solidFill>
              <a:cs typeface="Calibri"/>
            </a:endParaRP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D70D0BAA-815D-4C5D-8BED-2EB3BC5AC0FE}"/>
              </a:ext>
            </a:extLst>
          </p:cNvPr>
          <p:cNvCxnSpPr>
            <a:cxnSpLocks/>
          </p:cNvCxnSpPr>
          <p:nvPr/>
        </p:nvCxnSpPr>
        <p:spPr>
          <a:xfrm flipV="1">
            <a:off x="3925147" y="7611988"/>
            <a:ext cx="1174" cy="26294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96DEE84A-A8DE-4701-8A0E-69B6627B7318}"/>
              </a:ext>
            </a:extLst>
          </p:cNvPr>
          <p:cNvCxnSpPr>
            <a:cxnSpLocks/>
          </p:cNvCxnSpPr>
          <p:nvPr/>
        </p:nvCxnSpPr>
        <p:spPr>
          <a:xfrm flipV="1">
            <a:off x="4367622" y="7654065"/>
            <a:ext cx="5613" cy="28777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835D7409-E48A-458E-9B06-CBAEE97D1BC9}"/>
              </a:ext>
            </a:extLst>
          </p:cNvPr>
          <p:cNvCxnSpPr>
            <a:cxnSpLocks/>
          </p:cNvCxnSpPr>
          <p:nvPr/>
        </p:nvCxnSpPr>
        <p:spPr>
          <a:xfrm flipV="1">
            <a:off x="2405589" y="6654914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0D98E55C-827C-4720-BFB0-643E94DF87B4}"/>
              </a:ext>
            </a:extLst>
          </p:cNvPr>
          <p:cNvCxnSpPr>
            <a:cxnSpLocks/>
          </p:cNvCxnSpPr>
          <p:nvPr/>
        </p:nvCxnSpPr>
        <p:spPr>
          <a:xfrm flipV="1">
            <a:off x="1924019" y="6671324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F1A518D3-4D72-4888-8C0E-A0F696C058D7}"/>
              </a:ext>
            </a:extLst>
          </p:cNvPr>
          <p:cNvSpPr txBox="1"/>
          <p:nvPr/>
        </p:nvSpPr>
        <p:spPr>
          <a:xfrm>
            <a:off x="5445804" y="6275051"/>
            <a:ext cx="63675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is the caste system?</a:t>
            </a:r>
          </a:p>
          <a:p>
            <a:endParaRPr lang="en-GB" sz="600" dirty="0">
              <a:ea typeface="Calibri"/>
              <a:cs typeface="Calibri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9557986B-3A0F-455F-A672-06D781AA0D3F}"/>
              </a:ext>
            </a:extLst>
          </p:cNvPr>
          <p:cNvSpPr txBox="1"/>
          <p:nvPr/>
        </p:nvSpPr>
        <p:spPr>
          <a:xfrm>
            <a:off x="4320977" y="7368569"/>
            <a:ext cx="648142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How do Hindus achieve enlightenment?</a:t>
            </a:r>
            <a:endParaRPr lang="en-GB" sz="600">
              <a:ea typeface="Calibri"/>
              <a:cs typeface="Calibri"/>
            </a:endParaRPr>
          </a:p>
          <a:p>
            <a:pPr algn="ctr"/>
            <a:endParaRPr lang="en-GB" sz="600" dirty="0">
              <a:ea typeface="Calibri"/>
              <a:cs typeface="Calibri"/>
            </a:endParaRP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1846A907-C4A2-453D-9A6E-FA4B3652AB96}"/>
              </a:ext>
            </a:extLst>
          </p:cNvPr>
          <p:cNvCxnSpPr>
            <a:cxnSpLocks/>
          </p:cNvCxnSpPr>
          <p:nvPr/>
        </p:nvCxnSpPr>
        <p:spPr>
          <a:xfrm flipH="1" flipV="1">
            <a:off x="3813414" y="5672261"/>
            <a:ext cx="1384" cy="276530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DE8D47EB-9EE7-4C8B-8ED8-15097BBEAD92}"/>
              </a:ext>
            </a:extLst>
          </p:cNvPr>
          <p:cNvCxnSpPr>
            <a:cxnSpLocks/>
          </p:cNvCxnSpPr>
          <p:nvPr/>
        </p:nvCxnSpPr>
        <p:spPr>
          <a:xfrm flipV="1">
            <a:off x="4204314" y="5676691"/>
            <a:ext cx="0" cy="272100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6BD4EB83-4B70-4ED1-B548-E74E4D47B63F}"/>
              </a:ext>
            </a:extLst>
          </p:cNvPr>
          <p:cNvCxnSpPr>
            <a:cxnSpLocks/>
          </p:cNvCxnSpPr>
          <p:nvPr/>
        </p:nvCxnSpPr>
        <p:spPr>
          <a:xfrm flipV="1">
            <a:off x="4651573" y="5672261"/>
            <a:ext cx="0" cy="24701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A121049A-EE11-425C-8547-9FF8985FB3FA}"/>
              </a:ext>
            </a:extLst>
          </p:cNvPr>
          <p:cNvSpPr txBox="1"/>
          <p:nvPr/>
        </p:nvSpPr>
        <p:spPr>
          <a:xfrm>
            <a:off x="3852120" y="5397301"/>
            <a:ext cx="74304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is it like to be Amish?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3ACD3953-A298-45BC-900C-6A0777259145}"/>
              </a:ext>
            </a:extLst>
          </p:cNvPr>
          <p:cNvSpPr txBox="1"/>
          <p:nvPr/>
        </p:nvSpPr>
        <p:spPr>
          <a:xfrm>
            <a:off x="4354576" y="5408962"/>
            <a:ext cx="7450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are the Quakers?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C5453ACB-305C-46C8-B18A-62AD6D052771}"/>
              </a:ext>
            </a:extLst>
          </p:cNvPr>
          <p:cNvSpPr txBox="1"/>
          <p:nvPr/>
        </p:nvSpPr>
        <p:spPr>
          <a:xfrm>
            <a:off x="3428920" y="5384209"/>
            <a:ext cx="69107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 do Jehovah's witnesses believe?</a:t>
            </a:r>
          </a:p>
        </p:txBody>
      </p: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71581C16-BC2D-455B-AD65-EA9BCA770059}"/>
              </a:ext>
            </a:extLst>
          </p:cNvPr>
          <p:cNvCxnSpPr>
            <a:cxnSpLocks/>
          </p:cNvCxnSpPr>
          <p:nvPr/>
        </p:nvCxnSpPr>
        <p:spPr>
          <a:xfrm flipV="1">
            <a:off x="4828114" y="4727821"/>
            <a:ext cx="0" cy="20051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extBox 195">
            <a:extLst>
              <a:ext uri="{FF2B5EF4-FFF2-40B4-BE49-F238E27FC236}">
                <a16:creationId xmlns:a16="http://schemas.microsoft.com/office/drawing/2014/main" id="{1CE5EC92-E093-4910-B9B4-54389E8265EB}"/>
              </a:ext>
            </a:extLst>
          </p:cNvPr>
          <p:cNvSpPr txBox="1"/>
          <p:nvPr/>
        </p:nvSpPr>
        <p:spPr>
          <a:xfrm>
            <a:off x="4766503" y="4498009"/>
            <a:ext cx="80238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is the nature of human goodness?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6DBEA03-81C7-D831-2BCB-C84EB475A75E}"/>
              </a:ext>
            </a:extLst>
          </p:cNvPr>
          <p:cNvCxnSpPr>
            <a:cxnSpLocks/>
          </p:cNvCxnSpPr>
          <p:nvPr/>
        </p:nvCxnSpPr>
        <p:spPr>
          <a:xfrm flipV="1">
            <a:off x="5408045" y="6437795"/>
            <a:ext cx="5613" cy="28777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D993829B-0C9B-381A-5511-E50F2ED03DA2}"/>
              </a:ext>
            </a:extLst>
          </p:cNvPr>
          <p:cNvSpPr txBox="1"/>
          <p:nvPr/>
        </p:nvSpPr>
        <p:spPr>
          <a:xfrm>
            <a:off x="640870" y="7492131"/>
            <a:ext cx="89012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What are dharmic religions?</a:t>
            </a:r>
            <a:endParaRPr lang="en-US" dirty="0"/>
          </a:p>
          <a:p>
            <a:endParaRPr lang="en-GB" sz="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4ACC14-CDD0-0B63-F730-D2B01F9A3A01}"/>
              </a:ext>
            </a:extLst>
          </p:cNvPr>
          <p:cNvSpPr txBox="1"/>
          <p:nvPr/>
        </p:nvSpPr>
        <p:spPr>
          <a:xfrm>
            <a:off x="4785691" y="6303402"/>
            <a:ext cx="73052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600" dirty="0"/>
              <a:t>How is dharma interpreted and put it into action?</a:t>
            </a:r>
            <a:r>
              <a:rPr lang="en-US" sz="600" dirty="0">
                <a:ea typeface="Calibri"/>
                <a:cs typeface="Calibri"/>
              </a:rPr>
              <a:t> </a:t>
            </a:r>
            <a:endParaRPr lang="en-US" sz="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F8E001-303D-B6B2-802B-76E84BE6AFCF}"/>
              </a:ext>
            </a:extLst>
          </p:cNvPr>
          <p:cNvSpPr txBox="1"/>
          <p:nvPr/>
        </p:nvSpPr>
        <p:spPr>
          <a:xfrm>
            <a:off x="3891170" y="6452364"/>
            <a:ext cx="77525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600" dirty="0"/>
              <a:t>How was Buddhism discovered?</a:t>
            </a:r>
            <a:r>
              <a:rPr lang="en-US" sz="600" dirty="0">
                <a:ea typeface="Calibri"/>
                <a:cs typeface="Calibri"/>
              </a:rPr>
              <a:t>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8905C4-7895-15CC-7BCC-C60269CFE001}"/>
              </a:ext>
            </a:extLst>
          </p:cNvPr>
          <p:cNvSpPr txBox="1"/>
          <p:nvPr/>
        </p:nvSpPr>
        <p:spPr>
          <a:xfrm>
            <a:off x="3279913" y="6407675"/>
            <a:ext cx="59634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600" dirty="0"/>
              <a:t>How do Buddhists live?</a:t>
            </a:r>
            <a:r>
              <a:rPr lang="en-US" sz="600" dirty="0">
                <a:ea typeface="Calibri"/>
                <a:cs typeface="Calibri"/>
              </a:rPr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F34D09-633C-B3A0-1B21-BCF9D5AF7718}"/>
              </a:ext>
            </a:extLst>
          </p:cNvPr>
          <p:cNvSpPr txBox="1"/>
          <p:nvPr/>
        </p:nvSpPr>
        <p:spPr>
          <a:xfrm>
            <a:off x="2758108" y="6407676"/>
            <a:ext cx="52180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600" dirty="0"/>
              <a:t>How was Sikhism discovered?</a:t>
            </a:r>
            <a:r>
              <a:rPr lang="en-US" sz="600" dirty="0">
                <a:ea typeface="Calibri"/>
                <a:cs typeface="Calibri"/>
              </a:rPr>
              <a:t> </a:t>
            </a:r>
            <a:endParaRPr lang="en-US" sz="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805820-311B-E20E-FBAD-F5321FA04631}"/>
              </a:ext>
            </a:extLst>
          </p:cNvPr>
          <p:cNvSpPr txBox="1"/>
          <p:nvPr/>
        </p:nvSpPr>
        <p:spPr>
          <a:xfrm>
            <a:off x="2057401" y="6452364"/>
            <a:ext cx="447261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600" dirty="0"/>
              <a:t>How do Sikhs live?</a:t>
            </a:r>
            <a:r>
              <a:rPr lang="en-US" sz="1000" dirty="0">
                <a:ea typeface="Calibri"/>
                <a:cs typeface="Calibri"/>
              </a:rPr>
              <a:t> 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1C14F3-B6AA-440D-62D1-55925F18188A}"/>
              </a:ext>
            </a:extLst>
          </p:cNvPr>
          <p:cNvSpPr txBox="1"/>
          <p:nvPr/>
        </p:nvSpPr>
        <p:spPr>
          <a:xfrm>
            <a:off x="1252331" y="6497053"/>
            <a:ext cx="775252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600" dirty="0"/>
              <a:t>What can we learn from dharmic religions</a:t>
            </a:r>
            <a:r>
              <a:rPr lang="en-US" sz="1000" dirty="0">
                <a:ea typeface="Calibri"/>
                <a:cs typeface="Calibri"/>
              </a:rPr>
              <a:t> 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9F8B09-92C1-83A3-43AB-10BBDA0EED50}"/>
              </a:ext>
            </a:extLst>
          </p:cNvPr>
          <p:cNvSpPr txBox="1"/>
          <p:nvPr/>
        </p:nvSpPr>
        <p:spPr>
          <a:xfrm>
            <a:off x="2653748" y="5379836"/>
            <a:ext cx="5218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600" dirty="0">
                <a:cs typeface="Segoe UI"/>
              </a:rPr>
              <a:t>What is  the  reformation?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ff96f5-a7d4-4f1d-8526-ffc6a0e3c1dd" xsi:nil="true"/>
    <lcf76f155ced4ddcb4097134ff3c332f xmlns="2ae8b9b8-deb7-4e47-ba09-cc2898df0d8c">
      <Terms xmlns="http://schemas.microsoft.com/office/infopath/2007/PartnerControls"/>
    </lcf76f155ced4ddcb4097134ff3c332f>
    <Beth xmlns="2ae8b9b8-deb7-4e47-ba09-cc2898df0d8c" xsi:nil="true"/>
    <DateandTime xmlns="2ae8b9b8-deb7-4e47-ba09-cc2898df0d8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9E0B2B11D76E45A4A8CA10C7FC0931" ma:contentTypeVersion="21" ma:contentTypeDescription="Create a new document." ma:contentTypeScope="" ma:versionID="7b5ab6c6d5cea6e5a058d3189d50fcfb">
  <xsd:schema xmlns:xsd="http://www.w3.org/2001/XMLSchema" xmlns:xs="http://www.w3.org/2001/XMLSchema" xmlns:p="http://schemas.microsoft.com/office/2006/metadata/properties" xmlns:ns2="2ae8b9b8-deb7-4e47-ba09-cc2898df0d8c" xmlns:ns3="baff96f5-a7d4-4f1d-8526-ffc6a0e3c1dd" targetNamespace="http://schemas.microsoft.com/office/2006/metadata/properties" ma:root="true" ma:fieldsID="41a9c2034204a5b9543db65af6179092" ns2:_="" ns3:_="">
    <xsd:import namespace="2ae8b9b8-deb7-4e47-ba09-cc2898df0d8c"/>
    <xsd:import namespace="baff96f5-a7d4-4f1d-8526-ffc6a0e3c1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Beth" minOccurs="0"/>
                <xsd:element ref="ns2:MediaServiceLocation" minOccurs="0"/>
                <xsd:element ref="ns2:DateandTim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8b9b8-deb7-4e47-ba09-cc2898df0d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Beth" ma:index="19" nillable="true" ma:displayName="Beth" ma:format="DateTime" ma:internalName="Beth">
      <xsd:simpleType>
        <xsd:restriction base="dms:DateTime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DateandTime" ma:index="21" nillable="true" ma:displayName="Date and Time" ma:format="DateOnly" ma:internalName="DateandTime">
      <xsd:simpleType>
        <xsd:restriction base="dms:DateTime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1f716dc5-a102-461f-8ebd-7330aa7d30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f96f5-a7d4-4f1d-8526-ffc6a0e3c1d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06046488-a493-40a3-aad1-5cc745c4a11b}" ma:internalName="TaxCatchAll" ma:showField="CatchAllData" ma:web="baff96f5-a7d4-4f1d-8526-ffc6a0e3c1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948EA1-4F42-47DC-A8B8-516DB51B2E86}">
  <ds:schemaRefs>
    <ds:schemaRef ds:uri="http://schemas.microsoft.com/office/2006/metadata/properties"/>
    <ds:schemaRef ds:uri="http://schemas.microsoft.com/office/infopath/2007/PartnerControls"/>
    <ds:schemaRef ds:uri="baff96f5-a7d4-4f1d-8526-ffc6a0e3c1dd"/>
    <ds:schemaRef ds:uri="2ae8b9b8-deb7-4e47-ba09-cc2898df0d8c"/>
  </ds:schemaRefs>
</ds:datastoreItem>
</file>

<file path=customXml/itemProps2.xml><?xml version="1.0" encoding="utf-8"?>
<ds:datastoreItem xmlns:ds="http://schemas.openxmlformats.org/officeDocument/2006/customXml" ds:itemID="{C7B6AF98-34F4-44F3-979B-EB729ED964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65DB12-E25F-40F6-890C-6C14066CF6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e8b9b8-deb7-4e47-ba09-cc2898df0d8c"/>
    <ds:schemaRef ds:uri="baff96f5-a7d4-4f1d-8526-ffc6a0e3c1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1711</TotalTime>
  <Words>364</Words>
  <Application>Microsoft Office PowerPoint</Application>
  <PresentationFormat>A4 Paper (210x297 mm)</PresentationFormat>
  <Paragraphs>58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Ruth Metcalfe</cp:lastModifiedBy>
  <cp:revision>287</cp:revision>
  <dcterms:created xsi:type="dcterms:W3CDTF">2019-07-02T10:31:49Z</dcterms:created>
  <dcterms:modified xsi:type="dcterms:W3CDTF">2026-04-13T08:30:33Z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0x0101009B9E0B2B11D76E45A4A8CA10C7FC0931</vt:lpwstr>
  </property>
  <property fmtid="{D5CDD505-2E9C-101B-9397-08002B2CF9AE}" pid="3" name="MediaServiceImageTags">
    <vt:lpwstr/>
  </property>
</Properties>
</file>