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CC"/>
    <a:srgbClr val="F6F6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15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08/03/2022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053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08/03/2022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1451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08/03/2022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478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08/03/2022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6905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08/03/2022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1495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08/03/2022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362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08/03/2022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0358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08/03/2022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419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08/03/2022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7412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08/03/2022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8304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08/03/2022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1421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FD676-D3C3-4AA9-9270-1CC973D195A6}" type="datetimeFigureOut">
              <a:rPr lang="en-GB" smtClean="0"/>
              <a:t>08/03/2022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9946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6858000" cy="692801"/>
          </a:xfrm>
          <a:solidFill>
            <a:srgbClr val="9900CC"/>
          </a:solidFill>
        </p:spPr>
        <p:txBody>
          <a:bodyPr>
            <a:noAutofit/>
          </a:bodyPr>
          <a:lstStyle/>
          <a:p>
            <a:r>
              <a:rPr lang="en-GB" sz="4400" dirty="0">
                <a:solidFill>
                  <a:schemeClr val="bg1"/>
                </a:solidFill>
                <a:latin typeface="Waltograph UI" panose="03080602000000000000" pitchFamily="66" charset="0"/>
              </a:rPr>
              <a:t>The BHS Learning Journey</a:t>
            </a:r>
          </a:p>
        </p:txBody>
      </p:sp>
      <p:sp>
        <p:nvSpPr>
          <p:cNvPr id="248" name="AutoShape 2" descr="Image result for road carto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255" name="Group 254"/>
          <p:cNvGrpSpPr/>
          <p:nvPr/>
        </p:nvGrpSpPr>
        <p:grpSpPr>
          <a:xfrm>
            <a:off x="416297" y="2940688"/>
            <a:ext cx="6758514" cy="6392546"/>
            <a:chOff x="99486" y="2969963"/>
            <a:chExt cx="6758514" cy="6392546"/>
          </a:xfrm>
        </p:grpSpPr>
        <p:pic>
          <p:nvPicPr>
            <p:cNvPr id="250" name="Picture 24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flipV="1">
              <a:off x="307975" y="6916163"/>
              <a:ext cx="6550025" cy="2446346"/>
            </a:xfrm>
            <a:prstGeom prst="rect">
              <a:avLst/>
            </a:prstGeom>
          </p:spPr>
        </p:pic>
        <p:pic>
          <p:nvPicPr>
            <p:cNvPr id="251" name="Picture 250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9486" y="3945855"/>
              <a:ext cx="6510320" cy="2446346"/>
            </a:xfrm>
            <a:prstGeom prst="rect">
              <a:avLst/>
            </a:prstGeom>
          </p:spPr>
        </p:pic>
        <p:pic>
          <p:nvPicPr>
            <p:cNvPr id="253" name="Picture 25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flipH="1">
              <a:off x="307975" y="5951732"/>
              <a:ext cx="2471320" cy="1469979"/>
            </a:xfrm>
            <a:prstGeom prst="rect">
              <a:avLst/>
            </a:prstGeom>
          </p:spPr>
        </p:pic>
        <p:pic>
          <p:nvPicPr>
            <p:cNvPr id="254" name="Picture 25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96647" y="2969963"/>
              <a:ext cx="2152692" cy="1440794"/>
            </a:xfrm>
            <a:prstGeom prst="rect">
              <a:avLst/>
            </a:prstGeom>
          </p:spPr>
        </p:pic>
      </p:grpSp>
      <p:sp>
        <p:nvSpPr>
          <p:cNvPr id="256" name="Oval 255"/>
          <p:cNvSpPr/>
          <p:nvPr/>
        </p:nvSpPr>
        <p:spPr>
          <a:xfrm>
            <a:off x="5672702" y="8779459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Year 8 begins</a:t>
            </a:r>
          </a:p>
        </p:txBody>
      </p:sp>
      <p:sp>
        <p:nvSpPr>
          <p:cNvPr id="262" name="Oval 261"/>
          <p:cNvSpPr/>
          <p:nvPr/>
        </p:nvSpPr>
        <p:spPr>
          <a:xfrm>
            <a:off x="5695931" y="8779458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8 Autumn Term 1</a:t>
            </a:r>
          </a:p>
        </p:txBody>
      </p:sp>
      <p:sp>
        <p:nvSpPr>
          <p:cNvPr id="273" name="Oval 272"/>
          <p:cNvSpPr/>
          <p:nvPr/>
        </p:nvSpPr>
        <p:spPr>
          <a:xfrm>
            <a:off x="4752342" y="6687919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8  Autumn Term 2</a:t>
            </a:r>
          </a:p>
        </p:txBody>
      </p:sp>
      <p:sp>
        <p:nvSpPr>
          <p:cNvPr id="288" name="Rectangle 287"/>
          <p:cNvSpPr/>
          <p:nvPr/>
        </p:nvSpPr>
        <p:spPr>
          <a:xfrm>
            <a:off x="6067598" y="6796691"/>
            <a:ext cx="790402" cy="814174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Assessed piece: Art from other cultures – Aztec printing.</a:t>
            </a:r>
          </a:p>
        </p:txBody>
      </p:sp>
      <p:sp>
        <p:nvSpPr>
          <p:cNvPr id="296" name="Oval 295"/>
          <p:cNvSpPr/>
          <p:nvPr/>
        </p:nvSpPr>
        <p:spPr>
          <a:xfrm>
            <a:off x="1145648" y="552816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8 Spring Term 1</a:t>
            </a:r>
          </a:p>
        </p:txBody>
      </p:sp>
      <p:sp>
        <p:nvSpPr>
          <p:cNvPr id="297" name="Rectangle 296"/>
          <p:cNvSpPr/>
          <p:nvPr/>
        </p:nvSpPr>
        <p:spPr>
          <a:xfrm>
            <a:off x="38295" y="7323316"/>
            <a:ext cx="1000742" cy="687465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b="1" dirty="0">
              <a:solidFill>
                <a:schemeClr val="tx1"/>
              </a:solidFill>
            </a:endParaRPr>
          </a:p>
          <a:p>
            <a:pPr algn="ctr"/>
            <a:r>
              <a:rPr lang="en-GB" sz="800" b="1" dirty="0">
                <a:solidFill>
                  <a:schemeClr val="tx1"/>
                </a:solidFill>
              </a:rPr>
              <a:t>Skills we will work on this term: </a:t>
            </a:r>
            <a:r>
              <a:rPr lang="en-GB" sz="800" b="1" i="1" dirty="0">
                <a:solidFill>
                  <a:schemeClr val="tx1"/>
                </a:solidFill>
              </a:rPr>
              <a:t>Uses and limitations of watercolour paints</a:t>
            </a:r>
          </a:p>
          <a:p>
            <a:pPr algn="ctr"/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298" name="Rectangle 297"/>
          <p:cNvSpPr/>
          <p:nvPr/>
        </p:nvSpPr>
        <p:spPr>
          <a:xfrm>
            <a:off x="923933" y="6783176"/>
            <a:ext cx="908362" cy="490963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End of topic assessment:</a:t>
            </a:r>
          </a:p>
          <a:p>
            <a:pPr algn="ctr"/>
            <a:r>
              <a:rPr lang="en-GB" sz="800" b="1" dirty="0" err="1">
                <a:solidFill>
                  <a:schemeClr val="tx1"/>
                </a:solidFill>
              </a:rPr>
              <a:t>Succesfull</a:t>
            </a:r>
            <a:r>
              <a:rPr lang="en-GB" sz="800" b="1" dirty="0">
                <a:solidFill>
                  <a:schemeClr val="tx1"/>
                </a:solidFill>
              </a:rPr>
              <a:t> print?</a:t>
            </a:r>
          </a:p>
        </p:txBody>
      </p:sp>
      <p:sp>
        <p:nvSpPr>
          <p:cNvPr id="299" name="Oval 298"/>
          <p:cNvSpPr/>
          <p:nvPr/>
        </p:nvSpPr>
        <p:spPr>
          <a:xfrm>
            <a:off x="4770536" y="4792456"/>
            <a:ext cx="1185298" cy="821430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>
                <a:solidFill>
                  <a:schemeClr val="tx1"/>
                </a:solidFill>
              </a:rPr>
              <a:t>Year 8 </a:t>
            </a:r>
            <a:r>
              <a:rPr lang="en-US" sz="1200" b="1" dirty="0">
                <a:solidFill>
                  <a:schemeClr val="tx1"/>
                </a:solidFill>
              </a:rPr>
              <a:t>Spring Term 2</a:t>
            </a:r>
          </a:p>
        </p:txBody>
      </p:sp>
      <p:sp>
        <p:nvSpPr>
          <p:cNvPr id="301" name="Rectangle 300"/>
          <p:cNvSpPr/>
          <p:nvPr/>
        </p:nvSpPr>
        <p:spPr>
          <a:xfrm>
            <a:off x="5996100" y="4860304"/>
            <a:ext cx="818281" cy="765310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Assessed piece: Tonal Drawing</a:t>
            </a:r>
          </a:p>
        </p:txBody>
      </p:sp>
      <p:sp>
        <p:nvSpPr>
          <p:cNvPr id="302" name="Oval 301"/>
          <p:cNvSpPr/>
          <p:nvPr/>
        </p:nvSpPr>
        <p:spPr>
          <a:xfrm>
            <a:off x="1013900" y="3595968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8 Summer Term 1</a:t>
            </a:r>
          </a:p>
        </p:txBody>
      </p:sp>
      <p:pic>
        <p:nvPicPr>
          <p:cNvPr id="306" name="Picture 30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460" y="1596755"/>
            <a:ext cx="5591175" cy="1800225"/>
          </a:xfrm>
          <a:prstGeom prst="rect">
            <a:avLst/>
          </a:prstGeom>
        </p:spPr>
      </p:pic>
      <p:sp>
        <p:nvSpPr>
          <p:cNvPr id="304" name="Oval 303"/>
          <p:cNvSpPr/>
          <p:nvPr/>
        </p:nvSpPr>
        <p:spPr>
          <a:xfrm>
            <a:off x="216716" y="254311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End of </a:t>
            </a:r>
            <a:r>
              <a:rPr lang="en-US" sz="1000" b="1">
                <a:solidFill>
                  <a:schemeClr val="tx1"/>
                </a:solidFill>
              </a:rPr>
              <a:t>Year </a:t>
            </a:r>
            <a:r>
              <a:rPr lang="en-US" sz="1000" b="1" dirty="0">
                <a:solidFill>
                  <a:schemeClr val="tx1"/>
                </a:solidFill>
              </a:rPr>
              <a:t>8</a:t>
            </a:r>
            <a:r>
              <a:rPr lang="en-US" sz="1000" b="1">
                <a:solidFill>
                  <a:schemeClr val="tx1"/>
                </a:solidFill>
              </a:rPr>
              <a:t> </a:t>
            </a:r>
            <a:r>
              <a:rPr lang="en-US" sz="1000" b="1" dirty="0">
                <a:solidFill>
                  <a:schemeClr val="tx1"/>
                </a:solidFill>
              </a:rPr>
              <a:t>Preparation</a:t>
            </a:r>
          </a:p>
        </p:txBody>
      </p:sp>
      <p:sp>
        <p:nvSpPr>
          <p:cNvPr id="303" name="Oval 302"/>
          <p:cNvSpPr/>
          <p:nvPr/>
        </p:nvSpPr>
        <p:spPr>
          <a:xfrm>
            <a:off x="4806381" y="256152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8 Summer Term 2</a:t>
            </a:r>
          </a:p>
        </p:txBody>
      </p:sp>
      <p:sp>
        <p:nvSpPr>
          <p:cNvPr id="308" name="Rectangle 307"/>
          <p:cNvSpPr/>
          <p:nvPr/>
        </p:nvSpPr>
        <p:spPr>
          <a:xfrm>
            <a:off x="5177701" y="840759"/>
            <a:ext cx="90329" cy="10586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7" name="Pentagon 306"/>
          <p:cNvSpPr/>
          <p:nvPr/>
        </p:nvSpPr>
        <p:spPr>
          <a:xfrm>
            <a:off x="5048839" y="938954"/>
            <a:ext cx="1216512" cy="329988"/>
          </a:xfrm>
          <a:prstGeom prst="homePlate">
            <a:avLst/>
          </a:prstGeom>
          <a:solidFill>
            <a:srgbClr val="9900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/>
              <a:t>Year 9 this way!</a:t>
            </a:r>
          </a:p>
        </p:txBody>
      </p:sp>
      <p:sp>
        <p:nvSpPr>
          <p:cNvPr id="321" name="Rectangle 320"/>
          <p:cNvSpPr/>
          <p:nvPr/>
        </p:nvSpPr>
        <p:spPr>
          <a:xfrm>
            <a:off x="5930061" y="1900086"/>
            <a:ext cx="860684" cy="794314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800" b="1" dirty="0">
                <a:solidFill>
                  <a:schemeClr val="tx1"/>
                </a:solidFill>
              </a:rPr>
              <a:t>Assessed piece: </a:t>
            </a:r>
            <a:r>
              <a:rPr lang="en-GB" sz="800" b="1" dirty="0" err="1">
                <a:solidFill>
                  <a:schemeClr val="tx1"/>
                </a:solidFill>
              </a:rPr>
              <a:t>yayoi</a:t>
            </a:r>
            <a:r>
              <a:rPr lang="en-GB" sz="800" b="1" dirty="0">
                <a:solidFill>
                  <a:schemeClr val="tx1"/>
                </a:solidFill>
              </a:rPr>
              <a:t> inspired piece</a:t>
            </a:r>
          </a:p>
        </p:txBody>
      </p:sp>
      <p:sp>
        <p:nvSpPr>
          <p:cNvPr id="336" name="Oval 335"/>
          <p:cNvSpPr/>
          <p:nvPr/>
        </p:nvSpPr>
        <p:spPr>
          <a:xfrm>
            <a:off x="3976378" y="134577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End of Year Assessment</a:t>
            </a:r>
          </a:p>
        </p:txBody>
      </p:sp>
      <p:sp>
        <p:nvSpPr>
          <p:cNvPr id="339" name="TextBox 338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6409" y="1693151"/>
            <a:ext cx="156145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Adding relevant text</a:t>
            </a:r>
          </a:p>
        </p:txBody>
      </p:sp>
      <p:sp>
        <p:nvSpPr>
          <p:cNvPr id="340" name="TextBox 339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1099605" y="1383603"/>
            <a:ext cx="156145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Peer evaluation</a:t>
            </a:r>
          </a:p>
        </p:txBody>
      </p:sp>
      <p:sp>
        <p:nvSpPr>
          <p:cNvPr id="341" name="TextBox 340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2350489" y="1573048"/>
            <a:ext cx="156145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Reflection</a:t>
            </a:r>
          </a:p>
        </p:txBody>
      </p:sp>
      <p:cxnSp>
        <p:nvCxnSpPr>
          <p:cNvPr id="108" name="Straight Connector 10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308559" y="2738401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075777" y="2767789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TextBox 116"/>
          <p:cNvSpPr txBox="1"/>
          <p:nvPr/>
        </p:nvSpPr>
        <p:spPr>
          <a:xfrm>
            <a:off x="2742451" y="2479592"/>
            <a:ext cx="6348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Adding patterns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3471310" y="2480809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119" name="TextBox 118"/>
          <p:cNvSpPr txBox="1"/>
          <p:nvPr/>
        </p:nvSpPr>
        <p:spPr>
          <a:xfrm>
            <a:off x="3911947" y="2488531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120" name="TextBox 119"/>
          <p:cNvSpPr txBox="1"/>
          <p:nvPr/>
        </p:nvSpPr>
        <p:spPr>
          <a:xfrm>
            <a:off x="4452590" y="2490308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121" name="TextBox 120"/>
          <p:cNvSpPr txBox="1"/>
          <p:nvPr/>
        </p:nvSpPr>
        <p:spPr>
          <a:xfrm>
            <a:off x="1728448" y="2451771"/>
            <a:ext cx="9176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Mixed media added details/elements</a:t>
            </a:r>
          </a:p>
        </p:txBody>
      </p:sp>
      <p:cxnSp>
        <p:nvCxnSpPr>
          <p:cNvPr id="122" name="Straight Connector 12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310200" y="3719209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068387" y="3738968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792273" y="2784947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583187" y="3709096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872761" y="3743287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441056" y="2780705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TextBox 128"/>
          <p:cNvSpPr txBox="1"/>
          <p:nvPr/>
        </p:nvSpPr>
        <p:spPr>
          <a:xfrm>
            <a:off x="2679102" y="3442380"/>
            <a:ext cx="7754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Developing a design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4265115" y="3416798"/>
            <a:ext cx="6284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Cardboard collage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4114060" y="2482248"/>
            <a:ext cx="7329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b="1" dirty="0"/>
              <a:t>Yayoi Kusama, </a:t>
            </a:r>
            <a:endParaRPr lang="en-GB" sz="900" dirty="0"/>
          </a:p>
        </p:txBody>
      </p:sp>
      <p:sp>
        <p:nvSpPr>
          <p:cNvPr id="132" name="TextBox 131"/>
          <p:cNvSpPr txBox="1"/>
          <p:nvPr/>
        </p:nvSpPr>
        <p:spPr>
          <a:xfrm>
            <a:off x="3369666" y="2491268"/>
            <a:ext cx="83734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Base layers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2008993" y="3389191"/>
            <a:ext cx="6866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Researching paper pierce Designs</a:t>
            </a:r>
          </a:p>
        </p:txBody>
      </p:sp>
      <p:cxnSp>
        <p:nvCxnSpPr>
          <p:cNvPr id="135" name="Straight Connector 13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077258" y="4721466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389076" y="4720608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226691" y="4713449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645608" y="4713449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Connector 13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825331" y="4723481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TextBox 139"/>
          <p:cNvSpPr txBox="1"/>
          <p:nvPr/>
        </p:nvSpPr>
        <p:spPr>
          <a:xfrm>
            <a:off x="2398686" y="4456292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141" name="TextBox 140"/>
          <p:cNvSpPr txBox="1"/>
          <p:nvPr/>
        </p:nvSpPr>
        <p:spPr>
          <a:xfrm>
            <a:off x="2388038" y="4349466"/>
            <a:ext cx="65320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Final piece</a:t>
            </a:r>
          </a:p>
        </p:txBody>
      </p:sp>
      <p:sp>
        <p:nvSpPr>
          <p:cNvPr id="142" name="TextBox 141"/>
          <p:cNvSpPr txBox="1"/>
          <p:nvPr/>
        </p:nvSpPr>
        <p:spPr>
          <a:xfrm>
            <a:off x="4572398" y="4447716"/>
            <a:ext cx="81400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Scale?</a:t>
            </a:r>
          </a:p>
        </p:txBody>
      </p:sp>
      <p:sp>
        <p:nvSpPr>
          <p:cNvPr id="143" name="TextBox 142"/>
          <p:cNvSpPr txBox="1"/>
          <p:nvPr/>
        </p:nvSpPr>
        <p:spPr>
          <a:xfrm>
            <a:off x="2915746" y="4357415"/>
            <a:ext cx="6574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Even tone watercolour?</a:t>
            </a:r>
          </a:p>
        </p:txBody>
      </p:sp>
      <p:sp>
        <p:nvSpPr>
          <p:cNvPr id="144" name="TextBox 143"/>
          <p:cNvSpPr txBox="1"/>
          <p:nvPr/>
        </p:nvSpPr>
        <p:spPr>
          <a:xfrm>
            <a:off x="3549891" y="4360355"/>
            <a:ext cx="4768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Drawing with oil pastels?</a:t>
            </a:r>
          </a:p>
        </p:txBody>
      </p:sp>
      <p:sp>
        <p:nvSpPr>
          <p:cNvPr id="145" name="TextBox 144"/>
          <p:cNvSpPr txBox="1"/>
          <p:nvPr/>
        </p:nvSpPr>
        <p:spPr>
          <a:xfrm>
            <a:off x="1728448" y="4386373"/>
            <a:ext cx="85547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Self evaluation</a:t>
            </a:r>
          </a:p>
        </p:txBody>
      </p:sp>
      <p:cxnSp>
        <p:nvCxnSpPr>
          <p:cNvPr id="146" name="Straight Connector 14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556169" y="5702576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069820" y="5720973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792376" y="4730915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Connector 14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065237" y="5713251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571548" y="5712200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582169" y="5720973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TextBox 151"/>
          <p:cNvSpPr txBox="1"/>
          <p:nvPr/>
        </p:nvSpPr>
        <p:spPr>
          <a:xfrm>
            <a:off x="2647184" y="5382009"/>
            <a:ext cx="743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What are mid-tones? Why are they important?</a:t>
            </a:r>
          </a:p>
        </p:txBody>
      </p:sp>
      <p:sp>
        <p:nvSpPr>
          <p:cNvPr id="153" name="TextBox 152"/>
          <p:cNvSpPr txBox="1"/>
          <p:nvPr/>
        </p:nvSpPr>
        <p:spPr>
          <a:xfrm>
            <a:off x="3247482" y="5341885"/>
            <a:ext cx="4768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Using weight of line</a:t>
            </a:r>
          </a:p>
        </p:txBody>
      </p:sp>
      <p:sp>
        <p:nvSpPr>
          <p:cNvPr id="154" name="TextBox 153"/>
          <p:cNvSpPr txBox="1"/>
          <p:nvPr/>
        </p:nvSpPr>
        <p:spPr>
          <a:xfrm>
            <a:off x="3695508" y="5326818"/>
            <a:ext cx="6291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Directional shading</a:t>
            </a:r>
          </a:p>
        </p:txBody>
      </p:sp>
      <p:sp>
        <p:nvSpPr>
          <p:cNvPr id="155" name="TextBox 154"/>
          <p:cNvSpPr txBox="1"/>
          <p:nvPr/>
        </p:nvSpPr>
        <p:spPr>
          <a:xfrm>
            <a:off x="4195341" y="5341885"/>
            <a:ext cx="6809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Developing gradient shading</a:t>
            </a:r>
          </a:p>
        </p:txBody>
      </p:sp>
      <p:sp>
        <p:nvSpPr>
          <p:cNvPr id="156" name="TextBox 155"/>
          <p:cNvSpPr txBox="1"/>
          <p:nvPr/>
        </p:nvSpPr>
        <p:spPr>
          <a:xfrm>
            <a:off x="4020215" y="4420975"/>
            <a:ext cx="69229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Using charcoal?</a:t>
            </a:r>
          </a:p>
        </p:txBody>
      </p:sp>
      <p:sp>
        <p:nvSpPr>
          <p:cNvPr id="157" name="TextBox 156"/>
          <p:cNvSpPr txBox="1"/>
          <p:nvPr/>
        </p:nvSpPr>
        <p:spPr>
          <a:xfrm>
            <a:off x="2151659" y="5380295"/>
            <a:ext cx="69107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What is Line</a:t>
            </a:r>
          </a:p>
        </p:txBody>
      </p:sp>
      <p:cxnSp>
        <p:nvCxnSpPr>
          <p:cNvPr id="159" name="Straight Connector 15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060601" y="6704089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Connector 15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491563" y="6667023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514737" y="6675626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Straight Connector 16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763789" y="6704089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Connector 16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031669" y="6683348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TextBox 163"/>
          <p:cNvSpPr txBox="1"/>
          <p:nvPr/>
        </p:nvSpPr>
        <p:spPr>
          <a:xfrm>
            <a:off x="2254012" y="6402104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165" name="TextBox 164"/>
          <p:cNvSpPr txBox="1"/>
          <p:nvPr/>
        </p:nvSpPr>
        <p:spPr>
          <a:xfrm>
            <a:off x="2483408" y="6487432"/>
            <a:ext cx="118849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Poly printing</a:t>
            </a:r>
          </a:p>
        </p:txBody>
      </p:sp>
      <p:sp>
        <p:nvSpPr>
          <p:cNvPr id="166" name="TextBox 165"/>
          <p:cNvSpPr txBox="1"/>
          <p:nvPr/>
        </p:nvSpPr>
        <p:spPr>
          <a:xfrm>
            <a:off x="3231189" y="6349568"/>
            <a:ext cx="76067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Layering colours</a:t>
            </a:r>
          </a:p>
        </p:txBody>
      </p:sp>
      <p:sp>
        <p:nvSpPr>
          <p:cNvPr id="167" name="TextBox 166"/>
          <p:cNvSpPr txBox="1"/>
          <p:nvPr/>
        </p:nvSpPr>
        <p:spPr>
          <a:xfrm>
            <a:off x="3761603" y="6377286"/>
            <a:ext cx="9509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Creating depth using thickness of paint</a:t>
            </a:r>
          </a:p>
        </p:txBody>
      </p:sp>
      <p:sp>
        <p:nvSpPr>
          <p:cNvPr id="168" name="TextBox 167"/>
          <p:cNvSpPr txBox="1"/>
          <p:nvPr/>
        </p:nvSpPr>
        <p:spPr>
          <a:xfrm>
            <a:off x="4511846" y="6490960"/>
            <a:ext cx="8901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Creating texture using found elements</a:t>
            </a:r>
          </a:p>
          <a:p>
            <a:endParaRPr lang="en-GB" sz="600" dirty="0"/>
          </a:p>
        </p:txBody>
      </p:sp>
      <p:sp>
        <p:nvSpPr>
          <p:cNvPr id="169" name="TextBox 168"/>
          <p:cNvSpPr txBox="1"/>
          <p:nvPr/>
        </p:nvSpPr>
        <p:spPr>
          <a:xfrm>
            <a:off x="1670135" y="6348461"/>
            <a:ext cx="6452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What is an ‘exhibition ready’ canvas?</a:t>
            </a:r>
          </a:p>
        </p:txBody>
      </p:sp>
      <p:cxnSp>
        <p:nvCxnSpPr>
          <p:cNvPr id="170" name="Straight Connector 16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1950733" y="7728793"/>
            <a:ext cx="116146" cy="260024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Connector 17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539392" y="7700626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806413" y="7700626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063555" y="7691853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Connector 17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485950" y="7694059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TextBox 175"/>
          <p:cNvSpPr txBox="1"/>
          <p:nvPr/>
        </p:nvSpPr>
        <p:spPr>
          <a:xfrm>
            <a:off x="2016755" y="7418283"/>
            <a:ext cx="8168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What is exaggerated colour?</a:t>
            </a:r>
          </a:p>
        </p:txBody>
      </p:sp>
      <p:sp>
        <p:nvSpPr>
          <p:cNvPr id="177" name="TextBox 176"/>
          <p:cNvSpPr txBox="1"/>
          <p:nvPr/>
        </p:nvSpPr>
        <p:spPr>
          <a:xfrm>
            <a:off x="2687845" y="7337594"/>
            <a:ext cx="7700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What are expressive marks?</a:t>
            </a:r>
          </a:p>
        </p:txBody>
      </p:sp>
      <p:sp>
        <p:nvSpPr>
          <p:cNvPr id="178" name="TextBox 177"/>
          <p:cNvSpPr txBox="1"/>
          <p:nvPr/>
        </p:nvSpPr>
        <p:spPr>
          <a:xfrm>
            <a:off x="3360673" y="7337594"/>
            <a:ext cx="8938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What is </a:t>
            </a:r>
            <a:r>
              <a:rPr lang="en-GB" sz="600" dirty="0" err="1"/>
              <a:t>drybrushing</a:t>
            </a:r>
            <a:r>
              <a:rPr lang="en-GB" sz="600" dirty="0"/>
              <a:t> - revisited</a:t>
            </a:r>
          </a:p>
        </p:txBody>
      </p:sp>
      <p:sp>
        <p:nvSpPr>
          <p:cNvPr id="179" name="TextBox 178"/>
          <p:cNvSpPr txBox="1"/>
          <p:nvPr/>
        </p:nvSpPr>
        <p:spPr>
          <a:xfrm>
            <a:off x="4329227" y="7440583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180" name="TextBox 179"/>
          <p:cNvSpPr txBox="1"/>
          <p:nvPr/>
        </p:nvSpPr>
        <p:spPr>
          <a:xfrm>
            <a:off x="4083083" y="7422789"/>
            <a:ext cx="108095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Painting fine detail</a:t>
            </a:r>
          </a:p>
        </p:txBody>
      </p:sp>
      <p:sp>
        <p:nvSpPr>
          <p:cNvPr id="181" name="TextBox 180"/>
          <p:cNvSpPr txBox="1"/>
          <p:nvPr/>
        </p:nvSpPr>
        <p:spPr>
          <a:xfrm>
            <a:off x="1504373" y="7594724"/>
            <a:ext cx="4768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How to create a watery wash</a:t>
            </a:r>
          </a:p>
        </p:txBody>
      </p:sp>
      <p:sp>
        <p:nvSpPr>
          <p:cNvPr id="183" name="Rectangle 182"/>
          <p:cNvSpPr/>
          <p:nvPr/>
        </p:nvSpPr>
        <p:spPr>
          <a:xfrm>
            <a:off x="74942" y="8915140"/>
            <a:ext cx="1061760" cy="956203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</a:rPr>
              <a:t>TOPIC 1: Live project brief form ‘Townley Hall’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85" name="Rectangle 184"/>
          <p:cNvSpPr/>
          <p:nvPr/>
        </p:nvSpPr>
        <p:spPr>
          <a:xfrm>
            <a:off x="34650" y="5709609"/>
            <a:ext cx="1095882" cy="742283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b="1" dirty="0">
              <a:solidFill>
                <a:schemeClr val="tx1"/>
              </a:solidFill>
            </a:endParaRPr>
          </a:p>
          <a:p>
            <a:pPr algn="ctr"/>
            <a:r>
              <a:rPr lang="en-GB" sz="1100" b="1" dirty="0">
                <a:solidFill>
                  <a:schemeClr val="tx1"/>
                </a:solidFill>
              </a:rPr>
              <a:t>TOPIC 2: </a:t>
            </a:r>
          </a:p>
          <a:p>
            <a:pPr algn="ctr"/>
            <a:r>
              <a:rPr lang="en-GB" sz="1100" b="1" dirty="0">
                <a:solidFill>
                  <a:schemeClr val="tx1"/>
                </a:solidFill>
              </a:rPr>
              <a:t>Cubism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92" name="Rectangle 191"/>
          <p:cNvSpPr/>
          <p:nvPr/>
        </p:nvSpPr>
        <p:spPr>
          <a:xfrm>
            <a:off x="585960" y="4543255"/>
            <a:ext cx="1068046" cy="365067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800" b="1" dirty="0">
                <a:solidFill>
                  <a:schemeClr val="tx1"/>
                </a:solidFill>
              </a:rPr>
              <a:t>Assessed piece: </a:t>
            </a:r>
          </a:p>
          <a:p>
            <a:r>
              <a:rPr lang="en-GB" sz="800" b="1" dirty="0">
                <a:solidFill>
                  <a:schemeClr val="tx1"/>
                </a:solidFill>
              </a:rPr>
              <a:t>Cubism response</a:t>
            </a:r>
          </a:p>
        </p:txBody>
      </p:sp>
      <p:sp>
        <p:nvSpPr>
          <p:cNvPr id="193" name="Rectangle 192"/>
          <p:cNvSpPr/>
          <p:nvPr/>
        </p:nvSpPr>
        <p:spPr>
          <a:xfrm>
            <a:off x="44329" y="3497547"/>
            <a:ext cx="898202" cy="808832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b="1" dirty="0">
              <a:solidFill>
                <a:schemeClr val="tx1"/>
              </a:solidFill>
            </a:endParaRPr>
          </a:p>
          <a:p>
            <a:pPr algn="ctr"/>
            <a:r>
              <a:rPr lang="en-GB" sz="1100" b="1" dirty="0">
                <a:solidFill>
                  <a:schemeClr val="tx1"/>
                </a:solidFill>
              </a:rPr>
              <a:t>TOPIC 3: Dot project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88542" y="1753175"/>
            <a:ext cx="85351" cy="26824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80334" y="1704351"/>
            <a:ext cx="88136" cy="27699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2082" y="1970619"/>
            <a:ext cx="85351" cy="268247"/>
          </a:xfrm>
          <a:prstGeom prst="rect">
            <a:avLst/>
          </a:prstGeom>
        </p:spPr>
      </p:pic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5341710" y="8688772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709232" y="8731224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110779" y="8723976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513493" y="8731224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742451" y="8692590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TextBox 114"/>
          <p:cNvSpPr txBox="1"/>
          <p:nvPr/>
        </p:nvSpPr>
        <p:spPr>
          <a:xfrm>
            <a:off x="5046855" y="8382280"/>
            <a:ext cx="8755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How to produce a research page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4388844" y="8363159"/>
            <a:ext cx="7879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How to create meaningful annotation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3679288" y="8400576"/>
            <a:ext cx="4768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How to describe a piece of Art</a:t>
            </a:r>
          </a:p>
        </p:txBody>
      </p:sp>
      <p:sp>
        <p:nvSpPr>
          <p:cNvPr id="158" name="TextBox 157"/>
          <p:cNvSpPr txBox="1"/>
          <p:nvPr/>
        </p:nvSpPr>
        <p:spPr>
          <a:xfrm>
            <a:off x="3119915" y="8379749"/>
            <a:ext cx="4768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How to collect ‘found objects’</a:t>
            </a:r>
          </a:p>
        </p:txBody>
      </p:sp>
      <p:sp>
        <p:nvSpPr>
          <p:cNvPr id="172" name="TextBox 171"/>
          <p:cNvSpPr txBox="1"/>
          <p:nvPr/>
        </p:nvSpPr>
        <p:spPr>
          <a:xfrm>
            <a:off x="2440354" y="8406073"/>
            <a:ext cx="7484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How to sketch an artist </a:t>
            </a:r>
            <a:r>
              <a:rPr lang="en-GB" sz="600" dirty="0" err="1"/>
              <a:t>responce</a:t>
            </a:r>
            <a:endParaRPr lang="en-GB" sz="600" dirty="0"/>
          </a:p>
        </p:txBody>
      </p:sp>
      <p:sp>
        <p:nvSpPr>
          <p:cNvPr id="182" name="Rectangle 181">
            <a:extLst>
              <a:ext uri="{FF2B5EF4-FFF2-40B4-BE49-F238E27FC236}">
                <a16:creationId xmlns:a16="http://schemas.microsoft.com/office/drawing/2014/main" id="{7600D9B5-1A5A-40D5-A378-5203A0F17A51}"/>
              </a:ext>
            </a:extLst>
          </p:cNvPr>
          <p:cNvSpPr/>
          <p:nvPr/>
        </p:nvSpPr>
        <p:spPr>
          <a:xfrm>
            <a:off x="419632" y="8062340"/>
            <a:ext cx="1000742" cy="687465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b="1" dirty="0">
              <a:solidFill>
                <a:schemeClr val="tx1"/>
              </a:solidFill>
            </a:endParaRPr>
          </a:p>
          <a:p>
            <a:pPr algn="ctr"/>
            <a:r>
              <a:rPr lang="en-GB" sz="800" dirty="0">
                <a:solidFill>
                  <a:schemeClr val="tx1"/>
                </a:solidFill>
              </a:rPr>
              <a:t>SUB TOPIC:</a:t>
            </a:r>
          </a:p>
          <a:p>
            <a:pPr algn="ctr"/>
            <a:r>
              <a:rPr lang="en-GB" sz="800" b="1" dirty="0">
                <a:solidFill>
                  <a:schemeClr val="tx1"/>
                </a:solidFill>
              </a:rPr>
              <a:t>Art from other cultures – Aztec printing.</a:t>
            </a:r>
            <a:endParaRPr lang="en-GB" sz="800" dirty="0">
              <a:solidFill>
                <a:schemeClr val="tx1"/>
              </a:solidFill>
            </a:endParaRPr>
          </a:p>
          <a:p>
            <a:pPr algn="ctr"/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D585F08-EDC2-4742-8D00-49701710D4DE}"/>
              </a:ext>
            </a:extLst>
          </p:cNvPr>
          <p:cNvSpPr/>
          <p:nvPr/>
        </p:nvSpPr>
        <p:spPr>
          <a:xfrm>
            <a:off x="3576806" y="3476419"/>
            <a:ext cx="526106" cy="1846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600" dirty="0"/>
              <a:t>pointillism</a:t>
            </a:r>
          </a:p>
        </p:txBody>
      </p:sp>
    </p:spTree>
    <p:extLst>
      <p:ext uri="{BB962C8B-B14F-4D97-AF65-F5344CB8AC3E}">
        <p14:creationId xmlns:p14="http://schemas.microsoft.com/office/powerpoint/2010/main" val="29833523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15F988D31EB34488A7AF5117AC33316" ma:contentTypeVersion="6" ma:contentTypeDescription="Create a new document." ma:contentTypeScope="" ma:versionID="3a19bf978b7616b8293582bbe2d85055">
  <xsd:schema xmlns:xsd="http://www.w3.org/2001/XMLSchema" xmlns:xs="http://www.w3.org/2001/XMLSchema" xmlns:p="http://schemas.microsoft.com/office/2006/metadata/properties" xmlns:ns2="3f38b6bb-845a-4147-b441-e1a2fee69653" xmlns:ns3="d40c62bd-aa85-4438-bd1b-a331ab4821cb" targetNamespace="http://schemas.microsoft.com/office/2006/metadata/properties" ma:root="true" ma:fieldsID="166887bf3b2ba36c986b618ba335cb54" ns2:_="" ns3:_="">
    <xsd:import namespace="3f38b6bb-845a-4147-b441-e1a2fee69653"/>
    <xsd:import namespace="d40c62bd-aa85-4438-bd1b-a331ab4821c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38b6bb-845a-4147-b441-e1a2fee6965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0c62bd-aa85-4438-bd1b-a331ab4821cb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2AF552B-AE72-4B5A-91E2-5DA092815669}">
  <ds:schemaRefs>
    <ds:schemaRef ds:uri="http://schemas.openxmlformats.org/package/2006/metadata/core-properties"/>
    <ds:schemaRef ds:uri="d40c62bd-aa85-4438-bd1b-a331ab4821cb"/>
    <ds:schemaRef ds:uri="http://www.w3.org/XML/1998/namespace"/>
    <ds:schemaRef ds:uri="http://purl.org/dc/terms/"/>
    <ds:schemaRef ds:uri="3f38b6bb-845a-4147-b441-e1a2fee69653"/>
    <ds:schemaRef ds:uri="http://schemas.microsoft.com/office/2006/documentManagement/types"/>
    <ds:schemaRef ds:uri="http://purl.org/dc/dcmitype/"/>
    <ds:schemaRef ds:uri="http://schemas.microsoft.com/office/2006/metadata/properties"/>
    <ds:schemaRef ds:uri="http://schemas.microsoft.com/office/infopath/2007/PartnerControl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C301537B-AEF2-400A-B6B4-85D1DA0EDEB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B6BB5E8-8D6D-4ECF-B6AB-EAAA151CB6E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f38b6bb-845a-4147-b441-e1a2fee69653"/>
    <ds:schemaRef ds:uri="d40c62bd-aa85-4438-bd1b-a331ab4821c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425</TotalTime>
  <Words>276</Words>
  <Application>Microsoft Office PowerPoint</Application>
  <PresentationFormat>A4 Paper (210x297 mm)</PresentationFormat>
  <Paragraphs>66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Waltograph UI</vt:lpstr>
      <vt:lpstr>Office Theme</vt:lpstr>
      <vt:lpstr>The BHS Learning Journey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Starkey</dc:creator>
  <cp:lastModifiedBy>rachael.parkinson</cp:lastModifiedBy>
  <cp:revision>51</cp:revision>
  <dcterms:created xsi:type="dcterms:W3CDTF">2019-07-02T10:31:49Z</dcterms:created>
  <dcterms:modified xsi:type="dcterms:W3CDTF">2022-03-08T10:18:53Z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0x010100B15F988D31EB34488A7AF5117AC33316</vt:lpwstr>
  </property>
</Properties>
</file>