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416297" y="294068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8 begins</a:t>
            </a:r>
          </a:p>
        </p:txBody>
      </p:sp>
      <p:sp>
        <p:nvSpPr>
          <p:cNvPr id="262" name="Oval 261"/>
          <p:cNvSpPr/>
          <p:nvPr/>
        </p:nvSpPr>
        <p:spPr>
          <a:xfrm>
            <a:off x="5695931" y="877945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 Autumn Term 2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067598" y="6796691"/>
            <a:ext cx="790402" cy="81417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Art from other cultures – Aztec printing.</a:t>
            </a:r>
          </a:p>
        </p:txBody>
      </p:sp>
      <p:sp>
        <p:nvSpPr>
          <p:cNvPr id="296" name="Oval 295"/>
          <p:cNvSpPr/>
          <p:nvPr/>
        </p:nvSpPr>
        <p:spPr>
          <a:xfrm>
            <a:off x="1145648" y="552816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38295" y="7323316"/>
            <a:ext cx="1000742" cy="68746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 </a:t>
            </a:r>
            <a:r>
              <a:rPr lang="en-GB" sz="800" b="1" i="1" dirty="0">
                <a:solidFill>
                  <a:schemeClr val="tx1"/>
                </a:solidFill>
              </a:rPr>
              <a:t>Uses and limitations of watercolour paints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923933" y="6783176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End of topic assessment:</a:t>
            </a:r>
          </a:p>
          <a:p>
            <a:pPr algn="ctr"/>
            <a:r>
              <a:rPr lang="en-GB" sz="800" b="1" dirty="0" err="1">
                <a:solidFill>
                  <a:schemeClr val="tx1"/>
                </a:solidFill>
              </a:rPr>
              <a:t>Succesfull</a:t>
            </a:r>
            <a:r>
              <a:rPr lang="en-GB" sz="800" b="1" dirty="0">
                <a:solidFill>
                  <a:schemeClr val="tx1"/>
                </a:solidFill>
              </a:rPr>
              <a:t> print?</a:t>
            </a:r>
          </a:p>
        </p:txBody>
      </p:sp>
      <p:sp>
        <p:nvSpPr>
          <p:cNvPr id="299" name="Oval 298"/>
          <p:cNvSpPr/>
          <p:nvPr/>
        </p:nvSpPr>
        <p:spPr>
          <a:xfrm>
            <a:off x="4770536" y="479245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8 </a:t>
            </a:r>
            <a:r>
              <a:rPr lang="en-US" sz="1200" b="1" dirty="0">
                <a:solidFill>
                  <a:schemeClr val="tx1"/>
                </a:solidFill>
              </a:rPr>
              <a:t>Spring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5996100" y="4860304"/>
            <a:ext cx="818281" cy="7653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Tonal Drawing</a:t>
            </a:r>
          </a:p>
        </p:txBody>
      </p:sp>
      <p:sp>
        <p:nvSpPr>
          <p:cNvPr id="302" name="Oval 301"/>
          <p:cNvSpPr/>
          <p:nvPr/>
        </p:nvSpPr>
        <p:spPr>
          <a:xfrm>
            <a:off x="1013900" y="359596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</a:t>
            </a:r>
            <a:r>
              <a:rPr lang="en-US" sz="1000" b="1">
                <a:solidFill>
                  <a:schemeClr val="tx1"/>
                </a:solidFill>
              </a:rPr>
              <a:t>Year </a:t>
            </a:r>
            <a:r>
              <a:rPr lang="en-US" sz="1000" b="1" dirty="0">
                <a:solidFill>
                  <a:schemeClr val="tx1"/>
                </a:solidFill>
              </a:rPr>
              <a:t>8</a:t>
            </a:r>
            <a:r>
              <a:rPr lang="en-US" sz="1000" b="1">
                <a:solidFill>
                  <a:schemeClr val="tx1"/>
                </a:solidFill>
              </a:rPr>
              <a:t> </a:t>
            </a:r>
            <a:r>
              <a:rPr lang="en-US" sz="1000" b="1" dirty="0">
                <a:solidFill>
                  <a:schemeClr val="tx1"/>
                </a:solidFill>
              </a:rPr>
              <a:t>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9 this way!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5930061" y="1900086"/>
            <a:ext cx="860684" cy="79431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Assessed piece: </a:t>
            </a:r>
            <a:r>
              <a:rPr lang="en-GB" sz="800" b="1" dirty="0" err="1">
                <a:solidFill>
                  <a:schemeClr val="tx1"/>
                </a:solidFill>
              </a:rPr>
              <a:t>yayoi</a:t>
            </a:r>
            <a:r>
              <a:rPr lang="en-GB" sz="800" b="1" dirty="0">
                <a:solidFill>
                  <a:schemeClr val="tx1"/>
                </a:solidFill>
              </a:rPr>
              <a:t> inspired piece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Adding relevant text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Peer evaluation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Reflection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08559" y="27384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75777" y="27677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742451" y="2479592"/>
            <a:ext cx="634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Adding patterns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728448" y="2451771"/>
            <a:ext cx="917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Mixed media added details/elements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10200" y="371920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8387" y="3738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92273" y="278494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3187" y="37090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72761" y="374328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41056" y="278070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2679102" y="3442380"/>
            <a:ext cx="775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Developing a design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265115" y="3416798"/>
            <a:ext cx="628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Cardboard collage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114060" y="2482248"/>
            <a:ext cx="732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Yayoi Kusama, </a:t>
            </a:r>
            <a:endParaRPr lang="en-GB" sz="9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369666" y="2491268"/>
            <a:ext cx="8373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Base layers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008993" y="3389191"/>
            <a:ext cx="686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Researching paper pierce Designs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77258" y="472146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89076" y="472060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26691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5608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25331" y="472348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388038" y="4349466"/>
            <a:ext cx="6532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Final piece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572398" y="4447716"/>
            <a:ext cx="8140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Scale?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915746" y="4357415"/>
            <a:ext cx="657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Even tone watercolour?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549891" y="4360355"/>
            <a:ext cx="47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Drawing with oil pastels?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728448" y="4386373"/>
            <a:ext cx="8554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Self evaluation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6169" y="57025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9820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92376" y="473091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5237" y="57132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1548" y="571220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2169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647184" y="5382009"/>
            <a:ext cx="74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are mid-tones? Why are they important?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3247482" y="5341885"/>
            <a:ext cx="47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Using weight of line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695508" y="5326818"/>
            <a:ext cx="629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Directional shading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4195341" y="5341885"/>
            <a:ext cx="68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Developing gradient shading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4020215" y="4420975"/>
            <a:ext cx="6922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Using charcoal?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2151659" y="5380295"/>
            <a:ext cx="6910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Line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0601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91563" y="666702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14737" y="6675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63789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1669" y="668334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483408" y="6487432"/>
            <a:ext cx="11884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Poly printing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3231189" y="6349568"/>
            <a:ext cx="7606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Layering colours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761603" y="6377286"/>
            <a:ext cx="950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Creating depth using thickness of paint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4511846" y="6490960"/>
            <a:ext cx="890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Creating texture using found elements</a:t>
            </a:r>
          </a:p>
          <a:p>
            <a:endParaRPr lang="en-GB" sz="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670135" y="6348461"/>
            <a:ext cx="645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an ‘exhibition ready’ canvas?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50733" y="7728793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39392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06413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3555" y="76918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5950" y="76940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2016755" y="7418283"/>
            <a:ext cx="81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exaggerated colour?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687845" y="7337594"/>
            <a:ext cx="770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are expressive marks?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3360673" y="7337594"/>
            <a:ext cx="893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is </a:t>
            </a:r>
            <a:r>
              <a:rPr lang="en-GB" sz="600" dirty="0" err="1"/>
              <a:t>drybrushing</a:t>
            </a:r>
            <a:r>
              <a:rPr lang="en-GB" sz="600" dirty="0"/>
              <a:t> - revisited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4083083" y="7422789"/>
            <a:ext cx="10809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Painting fine detail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504373" y="7594724"/>
            <a:ext cx="476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create a watery wash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74942" y="8915140"/>
            <a:ext cx="1061760" cy="95620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TOPIC 1: Live project brief form ‘Townley Hall’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34650" y="5709609"/>
            <a:ext cx="1095882" cy="7422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2: 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Cubism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585960" y="4543255"/>
            <a:ext cx="1068046" cy="36506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Assessed piece: 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Cubism response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44329" y="3497547"/>
            <a:ext cx="898202" cy="8088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3: Dot project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8542" y="1753175"/>
            <a:ext cx="85351" cy="2682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0334" y="1704351"/>
            <a:ext cx="88136" cy="276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082" y="1970619"/>
            <a:ext cx="85351" cy="268247"/>
          </a:xfrm>
          <a:prstGeom prst="rect">
            <a:avLst/>
          </a:prstGeom>
        </p:spPr>
      </p:pic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341710" y="868877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09232" y="873122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10779" y="87239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13493" y="873122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42451" y="869259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046855" y="8382280"/>
            <a:ext cx="8755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produce a research page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388844" y="8363159"/>
            <a:ext cx="787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create meaningful annotation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679288" y="8400576"/>
            <a:ext cx="476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describe a piece of Art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3119915" y="8379749"/>
            <a:ext cx="476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collect ‘found objects’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2440354" y="8406073"/>
            <a:ext cx="748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sketch an artist </a:t>
            </a:r>
            <a:r>
              <a:rPr lang="en-GB" sz="600" dirty="0" err="1"/>
              <a:t>responce</a:t>
            </a:r>
            <a:endParaRPr lang="en-GB" sz="600" dirty="0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7600D9B5-1A5A-40D5-A378-5203A0F17A51}"/>
              </a:ext>
            </a:extLst>
          </p:cNvPr>
          <p:cNvSpPr/>
          <p:nvPr/>
        </p:nvSpPr>
        <p:spPr>
          <a:xfrm>
            <a:off x="419632" y="8062340"/>
            <a:ext cx="1000742" cy="68746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SUB TOPIC: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Art from other cultures – Aztec printing.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585F08-EDC2-4742-8D00-49701710D4DE}"/>
              </a:ext>
            </a:extLst>
          </p:cNvPr>
          <p:cNvSpPr/>
          <p:nvPr/>
        </p:nvSpPr>
        <p:spPr>
          <a:xfrm>
            <a:off x="3576806" y="3476419"/>
            <a:ext cx="52610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" dirty="0"/>
              <a:t>pointillism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5F988D31EB34488A7AF5117AC33316" ma:contentTypeVersion="6" ma:contentTypeDescription="Create a new document." ma:contentTypeScope="" ma:versionID="3a19bf978b7616b8293582bbe2d85055">
  <xsd:schema xmlns:xsd="http://www.w3.org/2001/XMLSchema" xmlns:xs="http://www.w3.org/2001/XMLSchema" xmlns:p="http://schemas.microsoft.com/office/2006/metadata/properties" xmlns:ns2="3f38b6bb-845a-4147-b441-e1a2fee69653" xmlns:ns3="d40c62bd-aa85-4438-bd1b-a331ab4821cb" targetNamespace="http://schemas.microsoft.com/office/2006/metadata/properties" ma:root="true" ma:fieldsID="166887bf3b2ba36c986b618ba335cb54" ns2:_="" ns3:_="">
    <xsd:import namespace="3f38b6bb-845a-4147-b441-e1a2fee69653"/>
    <xsd:import namespace="d40c62bd-aa85-4438-bd1b-a331ab4821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8b6bb-845a-4147-b441-e1a2fee696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0c62bd-aa85-4438-bd1b-a331ab4821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AF552B-AE72-4B5A-91E2-5DA092815669}">
  <ds:schemaRefs>
    <ds:schemaRef ds:uri="http://schemas.openxmlformats.org/package/2006/metadata/core-properties"/>
    <ds:schemaRef ds:uri="d40c62bd-aa85-4438-bd1b-a331ab4821cb"/>
    <ds:schemaRef ds:uri="http://www.w3.org/XML/1998/namespace"/>
    <ds:schemaRef ds:uri="http://purl.org/dc/terms/"/>
    <ds:schemaRef ds:uri="3f38b6bb-845a-4147-b441-e1a2fee69653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301537B-AEF2-400A-B6B4-85D1DA0EDE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6BB5E8-8D6D-4ECF-B6AB-EAAA151CB6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38b6bb-845a-4147-b441-e1a2fee69653"/>
    <ds:schemaRef ds:uri="d40c62bd-aa85-4438-bd1b-a331ab4821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</TotalTime>
  <Words>276</Words>
  <Application>Microsoft Office PowerPoint</Application>
  <PresentationFormat>A4 Paper (210x297 mm)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rachael.parkinson</cp:lastModifiedBy>
  <cp:revision>51</cp:revision>
  <dcterms:created xsi:type="dcterms:W3CDTF">2019-07-02T10:31:49Z</dcterms:created>
  <dcterms:modified xsi:type="dcterms:W3CDTF">2022-03-08T10:18:53Z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0x010100B15F988D31EB34488A7AF5117AC33316</vt:lpwstr>
  </property>
</Properties>
</file>