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</p:sldIdLst>
  <p:sldSz cx="6858000" cy="9906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F6F6F6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E2DF95A-B3D3-1A5E-F611-555D4A439076}" v="3" dt="2026-03-25T09:31:11.7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3120"/>
        <p:guide pos="216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onie Waring" userId="S::lwaring@burnley-ept.com::cf30d76d-5e07-4af3-bd95-95439a99097f" providerId="AD" clId="Web-{EE2DF95A-B3D3-1A5E-F611-555D4A439076}"/>
    <pc:docChg chg="modSld">
      <pc:chgData name="Leonie Waring" userId="S::lwaring@burnley-ept.com::cf30d76d-5e07-4af3-bd95-95439a99097f" providerId="AD" clId="Web-{EE2DF95A-B3D3-1A5E-F611-555D4A439076}" dt="2026-03-25T09:31:11.731" v="2" actId="1076"/>
      <pc:docMkLst>
        <pc:docMk/>
      </pc:docMkLst>
      <pc:sldChg chg="modSp">
        <pc:chgData name="Leonie Waring" userId="S::lwaring@burnley-ept.com::cf30d76d-5e07-4af3-bd95-95439a99097f" providerId="AD" clId="Web-{EE2DF95A-B3D3-1A5E-F611-555D4A439076}" dt="2026-03-25T09:31:11.731" v="2" actId="1076"/>
        <pc:sldMkLst>
          <pc:docMk/>
          <pc:sldMk cId="2983352342" sldId="256"/>
        </pc:sldMkLst>
        <pc:spChg chg="mod">
          <ac:chgData name="Leonie Waring" userId="S::lwaring@burnley-ept.com::cf30d76d-5e07-4af3-bd95-95439a99097f" providerId="AD" clId="Web-{EE2DF95A-B3D3-1A5E-F611-555D4A439076}" dt="2026-03-25T09:30:12.385" v="0" actId="1076"/>
          <ac:spMkLst>
            <pc:docMk/>
            <pc:sldMk cId="2983352342" sldId="256"/>
            <ac:spMk id="123" creationId="{66D167B0-8AA4-727F-B876-4240759366B4}"/>
          </ac:spMkLst>
        </pc:spChg>
        <pc:spChg chg="mod">
          <ac:chgData name="Leonie Waring" userId="S::lwaring@burnley-ept.com::cf30d76d-5e07-4af3-bd95-95439a99097f" providerId="AD" clId="Web-{EE2DF95A-B3D3-1A5E-F611-555D4A439076}" dt="2026-03-25T09:31:11.731" v="2" actId="1076"/>
          <ac:spMkLst>
            <pc:docMk/>
            <pc:sldMk cId="2983352342" sldId="256"/>
            <ac:spMk id="126" creationId="{D85ECAAE-C18C-1179-0CB6-A7B84AEFBC2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FD676-D3C3-4AA9-9270-1CC973D195A6}" type="datetimeFigureOut">
              <a:rPr lang="en-GB" smtClean="0"/>
              <a:pPr/>
              <a:t>25/03/2026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F0F16-4201-4FCD-B7CA-23BD0A2E0C6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8053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FD676-D3C3-4AA9-9270-1CC973D195A6}" type="datetimeFigureOut">
              <a:rPr lang="en-GB" smtClean="0"/>
              <a:pPr/>
              <a:t>25/03/2026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F0F16-4201-4FCD-B7CA-23BD0A2E0C6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1451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FD676-D3C3-4AA9-9270-1CC973D195A6}" type="datetimeFigureOut">
              <a:rPr lang="en-GB" smtClean="0"/>
              <a:pPr/>
              <a:t>25/03/2026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F0F16-4201-4FCD-B7CA-23BD0A2E0C6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9478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FD676-D3C3-4AA9-9270-1CC973D195A6}" type="datetimeFigureOut">
              <a:rPr lang="en-GB" smtClean="0"/>
              <a:pPr/>
              <a:t>25/03/2026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F0F16-4201-4FCD-B7CA-23BD0A2E0C6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6905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FD676-D3C3-4AA9-9270-1CC973D195A6}" type="datetimeFigureOut">
              <a:rPr lang="en-GB" smtClean="0"/>
              <a:pPr/>
              <a:t>25/03/2026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F0F16-4201-4FCD-B7CA-23BD0A2E0C6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1495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FD676-D3C3-4AA9-9270-1CC973D195A6}" type="datetimeFigureOut">
              <a:rPr lang="en-GB" smtClean="0"/>
              <a:pPr/>
              <a:t>25/03/2026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F0F16-4201-4FCD-B7CA-23BD0A2E0C6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4362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FD676-D3C3-4AA9-9270-1CC973D195A6}" type="datetimeFigureOut">
              <a:rPr lang="en-GB" smtClean="0"/>
              <a:pPr/>
              <a:t>25/03/2026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F0F16-4201-4FCD-B7CA-23BD0A2E0C6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0358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FD676-D3C3-4AA9-9270-1CC973D195A6}" type="datetimeFigureOut">
              <a:rPr lang="en-GB" smtClean="0"/>
              <a:pPr/>
              <a:t>25/03/2026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F0F16-4201-4FCD-B7CA-23BD0A2E0C6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9419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FD676-D3C3-4AA9-9270-1CC973D195A6}" type="datetimeFigureOut">
              <a:rPr lang="en-GB" smtClean="0"/>
              <a:pPr/>
              <a:t>25/03/2026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F0F16-4201-4FCD-B7CA-23BD0A2E0C6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7412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FD676-D3C3-4AA9-9270-1CC973D195A6}" type="datetimeFigureOut">
              <a:rPr lang="en-GB" smtClean="0"/>
              <a:pPr/>
              <a:t>25/03/2026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F0F16-4201-4FCD-B7CA-23BD0A2E0C6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8304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FD676-D3C3-4AA9-9270-1CC973D195A6}" type="datetimeFigureOut">
              <a:rPr lang="en-GB" smtClean="0"/>
              <a:pPr/>
              <a:t>25/03/2026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F0F16-4201-4FCD-B7CA-23BD0A2E0C6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1421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BFD676-D3C3-4AA9-9270-1CC973D195A6}" type="datetimeFigureOut">
              <a:rPr lang="en-GB" smtClean="0"/>
              <a:pPr/>
              <a:t>25/03/2026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F0F16-4201-4FCD-B7CA-23BD0A2E0C6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9946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Rectangle 110">
            <a:extLst>
              <a:ext uri="{FF2B5EF4-FFF2-40B4-BE49-F238E27FC236}">
                <a16:creationId xmlns:a16="http://schemas.microsoft.com/office/drawing/2014/main" id="{BDA2B242-115D-7FE7-3E92-5EAC88C565C9}"/>
              </a:ext>
            </a:extLst>
          </p:cNvPr>
          <p:cNvSpPr/>
          <p:nvPr/>
        </p:nvSpPr>
        <p:spPr>
          <a:xfrm>
            <a:off x="174171" y="5846106"/>
            <a:ext cx="421915" cy="681713"/>
          </a:xfrm>
          <a:prstGeom prst="rect">
            <a:avLst/>
          </a:prstGeom>
          <a:solidFill>
            <a:srgbClr val="F6F6F6"/>
          </a:solidFill>
          <a:ln>
            <a:solidFill>
              <a:srgbClr val="F6F6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6858000" cy="692801"/>
          </a:xfrm>
          <a:solidFill>
            <a:srgbClr val="9900CC"/>
          </a:solidFill>
        </p:spPr>
        <p:txBody>
          <a:bodyPr>
            <a:no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Calibri"/>
                <a:cs typeface="Calibri"/>
              </a:rPr>
              <a:t>The BHS Learning Journey – Y9 History </a:t>
            </a:r>
            <a:r>
              <a:rPr lang="en-GB" sz="240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1918-PD</a:t>
            </a:r>
            <a:endParaRPr lang="en-GB" sz="2400" dirty="0">
              <a:solidFill>
                <a:schemeClr val="bg1"/>
              </a:solidFill>
              <a:ea typeface="+mj-lt"/>
              <a:cs typeface="+mj-lt"/>
            </a:endParaRPr>
          </a:p>
        </p:txBody>
      </p:sp>
      <p:sp>
        <p:nvSpPr>
          <p:cNvPr id="248" name="AutoShape 2" descr="Image result for road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255" name="Group 254"/>
          <p:cNvGrpSpPr/>
          <p:nvPr/>
        </p:nvGrpSpPr>
        <p:grpSpPr>
          <a:xfrm>
            <a:off x="132920" y="2969883"/>
            <a:ext cx="6758514" cy="6392546"/>
            <a:chOff x="99486" y="2969963"/>
            <a:chExt cx="6758514" cy="6392546"/>
          </a:xfrm>
        </p:grpSpPr>
        <p:pic>
          <p:nvPicPr>
            <p:cNvPr id="250" name="Picture 24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V="1">
              <a:off x="307975" y="6916163"/>
              <a:ext cx="6550025" cy="2446346"/>
            </a:xfrm>
            <a:prstGeom prst="rect">
              <a:avLst/>
            </a:prstGeom>
          </p:spPr>
        </p:pic>
        <p:pic>
          <p:nvPicPr>
            <p:cNvPr id="251" name="Picture 25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9486" y="3945855"/>
              <a:ext cx="6510320" cy="2446346"/>
            </a:xfrm>
            <a:prstGeom prst="rect">
              <a:avLst/>
            </a:prstGeom>
          </p:spPr>
        </p:pic>
        <p:pic>
          <p:nvPicPr>
            <p:cNvPr id="253" name="Picture 25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307975" y="5951732"/>
              <a:ext cx="2471320" cy="1469979"/>
            </a:xfrm>
            <a:prstGeom prst="rect">
              <a:avLst/>
            </a:prstGeom>
          </p:spPr>
        </p:pic>
        <p:pic>
          <p:nvPicPr>
            <p:cNvPr id="254" name="Picture 25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96647" y="2969963"/>
              <a:ext cx="2152692" cy="1440794"/>
            </a:xfrm>
            <a:prstGeom prst="rect">
              <a:avLst/>
            </a:prstGeom>
          </p:spPr>
        </p:pic>
      </p:grpSp>
      <p:sp>
        <p:nvSpPr>
          <p:cNvPr id="262" name="Oval 261"/>
          <p:cNvSpPr/>
          <p:nvPr/>
        </p:nvSpPr>
        <p:spPr>
          <a:xfrm>
            <a:off x="5631718" y="8749323"/>
            <a:ext cx="1185298" cy="810629"/>
          </a:xfrm>
          <a:prstGeom prst="ellipse">
            <a:avLst/>
          </a:prstGeom>
          <a:solidFill>
            <a:srgbClr val="F6F6F6"/>
          </a:solidFill>
          <a:ln w="5715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>
                <a:solidFill>
                  <a:schemeClr val="tx1"/>
                </a:solidFill>
              </a:rPr>
              <a:t>Year 9 Autumn Term 1A</a:t>
            </a:r>
          </a:p>
        </p:txBody>
      </p:sp>
      <p:sp>
        <p:nvSpPr>
          <p:cNvPr id="296" name="Oval 295"/>
          <p:cNvSpPr/>
          <p:nvPr/>
        </p:nvSpPr>
        <p:spPr>
          <a:xfrm>
            <a:off x="3085399" y="6623407"/>
            <a:ext cx="1185298" cy="810629"/>
          </a:xfrm>
          <a:prstGeom prst="ellipse">
            <a:avLst/>
          </a:prstGeom>
          <a:solidFill>
            <a:srgbClr val="F6F6F6"/>
          </a:solidFill>
          <a:ln w="5715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>
                <a:solidFill>
                  <a:schemeClr val="tx1"/>
                </a:solidFill>
              </a:rPr>
              <a:t>Year 9 Spring Term 2A</a:t>
            </a:r>
          </a:p>
        </p:txBody>
      </p:sp>
      <p:pic>
        <p:nvPicPr>
          <p:cNvPr id="306" name="Picture 30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60" y="1596755"/>
            <a:ext cx="5591175" cy="1800225"/>
          </a:xfrm>
          <a:prstGeom prst="rect">
            <a:avLst/>
          </a:prstGeom>
        </p:spPr>
      </p:pic>
      <p:sp>
        <p:nvSpPr>
          <p:cNvPr id="304" name="Oval 303"/>
          <p:cNvSpPr/>
          <p:nvPr/>
        </p:nvSpPr>
        <p:spPr>
          <a:xfrm>
            <a:off x="3884187" y="1372271"/>
            <a:ext cx="1185298" cy="810629"/>
          </a:xfrm>
          <a:prstGeom prst="ellipse">
            <a:avLst/>
          </a:prstGeom>
          <a:solidFill>
            <a:srgbClr val="F6F6F6"/>
          </a:solidFill>
          <a:ln w="5715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>
                <a:solidFill>
                  <a:schemeClr val="tx1"/>
                </a:solidFill>
              </a:rPr>
              <a:t>End of Year 9 Preparation</a:t>
            </a:r>
          </a:p>
        </p:txBody>
      </p:sp>
      <p:sp>
        <p:nvSpPr>
          <p:cNvPr id="303" name="Oval 302"/>
          <p:cNvSpPr/>
          <p:nvPr/>
        </p:nvSpPr>
        <p:spPr>
          <a:xfrm>
            <a:off x="4384487" y="2563814"/>
            <a:ext cx="1185298" cy="810629"/>
          </a:xfrm>
          <a:prstGeom prst="ellipse">
            <a:avLst/>
          </a:prstGeom>
          <a:solidFill>
            <a:srgbClr val="F6F6F6"/>
          </a:solidFill>
          <a:ln w="5715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>
                <a:solidFill>
                  <a:schemeClr val="tx1"/>
                </a:solidFill>
              </a:rPr>
              <a:t>Year 9 Summer Term 3B</a:t>
            </a:r>
          </a:p>
        </p:txBody>
      </p:sp>
      <p:sp>
        <p:nvSpPr>
          <p:cNvPr id="308" name="Rectangle 307"/>
          <p:cNvSpPr/>
          <p:nvPr/>
        </p:nvSpPr>
        <p:spPr>
          <a:xfrm>
            <a:off x="5177701" y="840759"/>
            <a:ext cx="90329" cy="105862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7" name="Pentagon 306"/>
          <p:cNvSpPr/>
          <p:nvPr/>
        </p:nvSpPr>
        <p:spPr>
          <a:xfrm>
            <a:off x="5048839" y="938954"/>
            <a:ext cx="1216512" cy="329988"/>
          </a:xfrm>
          <a:prstGeom prst="homePlate">
            <a:avLst/>
          </a:prstGeom>
          <a:solidFill>
            <a:srgbClr val="9900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/>
              <a:t>GCSE History this way!</a:t>
            </a:r>
          </a:p>
        </p:txBody>
      </p:sp>
      <p:sp>
        <p:nvSpPr>
          <p:cNvPr id="328" name="Rectangle 327"/>
          <p:cNvSpPr/>
          <p:nvPr/>
        </p:nvSpPr>
        <p:spPr>
          <a:xfrm>
            <a:off x="5434545" y="1345985"/>
            <a:ext cx="718498" cy="684847"/>
          </a:xfrm>
          <a:prstGeom prst="rect">
            <a:avLst/>
          </a:prstGeom>
          <a:solidFill>
            <a:srgbClr val="F6F6F6"/>
          </a:solidFill>
          <a:ln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b="1">
                <a:solidFill>
                  <a:schemeClr val="tx1"/>
                </a:solidFill>
              </a:rPr>
              <a:t>Assessment:</a:t>
            </a:r>
          </a:p>
          <a:p>
            <a:pPr algn="ctr"/>
            <a:endParaRPr lang="en-GB" sz="800">
              <a:solidFill>
                <a:schemeClr val="tx1"/>
              </a:solidFill>
            </a:endParaRPr>
          </a:p>
          <a:p>
            <a:r>
              <a:rPr lang="en-GB" sz="800">
                <a:solidFill>
                  <a:schemeClr val="tx1"/>
                </a:solidFill>
              </a:rPr>
              <a:t>End of Year Exams </a:t>
            </a:r>
          </a:p>
        </p:txBody>
      </p:sp>
      <p:sp>
        <p:nvSpPr>
          <p:cNvPr id="299" name="Oval 298"/>
          <p:cNvSpPr/>
          <p:nvPr/>
        </p:nvSpPr>
        <p:spPr>
          <a:xfrm>
            <a:off x="4970650" y="5553631"/>
            <a:ext cx="1185298" cy="810629"/>
          </a:xfrm>
          <a:prstGeom prst="ellipse">
            <a:avLst/>
          </a:prstGeom>
          <a:solidFill>
            <a:srgbClr val="F6F6F6"/>
          </a:solidFill>
          <a:ln w="5715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>
                <a:solidFill>
                  <a:schemeClr val="tx1"/>
                </a:solidFill>
              </a:rPr>
              <a:t>Year 9 Spring Term 2B</a:t>
            </a:r>
          </a:p>
        </p:txBody>
      </p:sp>
      <p:sp>
        <p:nvSpPr>
          <p:cNvPr id="302" name="Oval 301"/>
          <p:cNvSpPr/>
          <p:nvPr/>
        </p:nvSpPr>
        <p:spPr>
          <a:xfrm>
            <a:off x="277376" y="4431320"/>
            <a:ext cx="1185298" cy="810629"/>
          </a:xfrm>
          <a:prstGeom prst="ellipse">
            <a:avLst/>
          </a:prstGeom>
          <a:solidFill>
            <a:srgbClr val="F6F6F6"/>
          </a:solidFill>
          <a:ln w="5715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>
                <a:solidFill>
                  <a:schemeClr val="tx1"/>
                </a:solidFill>
              </a:rPr>
              <a:t>Year 9 Summer Term 3A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C0B4C90-8B89-478C-9747-F2C947E98140}"/>
              </a:ext>
            </a:extLst>
          </p:cNvPr>
          <p:cNvSpPr/>
          <p:nvPr/>
        </p:nvSpPr>
        <p:spPr>
          <a:xfrm>
            <a:off x="38460" y="5710408"/>
            <a:ext cx="421915" cy="681713"/>
          </a:xfrm>
          <a:prstGeom prst="rect">
            <a:avLst/>
          </a:prstGeom>
          <a:solidFill>
            <a:srgbClr val="F6F6F6"/>
          </a:solidFill>
          <a:ln>
            <a:solidFill>
              <a:srgbClr val="F6F6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6" name="Oval 145">
            <a:extLst>
              <a:ext uri="{FF2B5EF4-FFF2-40B4-BE49-F238E27FC236}">
                <a16:creationId xmlns:a16="http://schemas.microsoft.com/office/drawing/2014/main" id="{A0D7B713-EA9F-4FFF-8E25-F9D74ADC31FF}"/>
              </a:ext>
            </a:extLst>
          </p:cNvPr>
          <p:cNvSpPr/>
          <p:nvPr/>
        </p:nvSpPr>
        <p:spPr>
          <a:xfrm>
            <a:off x="1339395" y="7683754"/>
            <a:ext cx="1185298" cy="810629"/>
          </a:xfrm>
          <a:prstGeom prst="ellipse">
            <a:avLst/>
          </a:prstGeom>
          <a:solidFill>
            <a:srgbClr val="F6F6F6"/>
          </a:solidFill>
          <a:ln w="5715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>
                <a:solidFill>
                  <a:schemeClr val="tx1"/>
                </a:solidFill>
              </a:rPr>
              <a:t>Year 9 Autumn Term 1B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781D19A5-C7A8-F61D-A755-02764E07F6E8}"/>
              </a:ext>
            </a:extLst>
          </p:cNvPr>
          <p:cNvSpPr/>
          <p:nvPr/>
        </p:nvSpPr>
        <p:spPr>
          <a:xfrm>
            <a:off x="2600904" y="7918872"/>
            <a:ext cx="1503268" cy="3836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800" b="1">
                <a:solidFill>
                  <a:srgbClr val="000000"/>
                </a:solidFill>
                <a:ea typeface="+mn-lt"/>
                <a:cs typeface="+mn-lt"/>
              </a:rPr>
              <a:t>Can Britain claim to have ‘won the Second World War’?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17F1EC25-3B06-579A-E5DD-469B9B4573A1}"/>
              </a:ext>
            </a:extLst>
          </p:cNvPr>
          <p:cNvSpPr/>
          <p:nvPr/>
        </p:nvSpPr>
        <p:spPr>
          <a:xfrm>
            <a:off x="1606457" y="6989757"/>
            <a:ext cx="1325256" cy="30882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800" b="1" dirty="0">
                <a:solidFill>
                  <a:schemeClr val="tx1"/>
                </a:solidFill>
                <a:ea typeface="+mn-lt"/>
                <a:cs typeface="+mn-lt"/>
              </a:rPr>
              <a:t>What was the Holocaust and how did it happen? </a:t>
            </a:r>
            <a:endParaRPr lang="en-US" b="1">
              <a:cs typeface="Calibri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DA6FED70-57A0-C104-2D39-C0AB0D25B69A}"/>
              </a:ext>
            </a:extLst>
          </p:cNvPr>
          <p:cNvSpPr/>
          <p:nvPr/>
        </p:nvSpPr>
        <p:spPr>
          <a:xfrm>
            <a:off x="5062282" y="5071880"/>
            <a:ext cx="1539730" cy="392475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800" b="1" dirty="0">
                <a:solidFill>
                  <a:srgbClr val="000000"/>
                </a:solidFill>
                <a:ea typeface="+mn-lt"/>
                <a:cs typeface="+mn-lt"/>
              </a:rPr>
              <a:t>How did the British Empire decline after World War Two? </a:t>
            </a:r>
            <a:endParaRPr lang="en-US" b="1">
              <a:ea typeface="+mn-lt"/>
              <a:cs typeface="+mn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A717FFB-B7F9-DA56-DA5A-29477152292D}"/>
              </a:ext>
            </a:extLst>
          </p:cNvPr>
          <p:cNvSpPr/>
          <p:nvPr/>
        </p:nvSpPr>
        <p:spPr>
          <a:xfrm>
            <a:off x="3466365" y="8957524"/>
            <a:ext cx="2078963" cy="360979"/>
          </a:xfrm>
          <a:prstGeom prst="rect">
            <a:avLst/>
          </a:prstGeom>
          <a:solidFill>
            <a:srgbClr val="ED7D3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8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Did World War Two happen because of the ‘international order established after the First World War’? 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452592C-5878-7284-2AEE-407CCE5B34F4}"/>
              </a:ext>
            </a:extLst>
          </p:cNvPr>
          <p:cNvSpPr/>
          <p:nvPr/>
        </p:nvSpPr>
        <p:spPr>
          <a:xfrm>
            <a:off x="1166139" y="4026476"/>
            <a:ext cx="1871071" cy="285499"/>
          </a:xfrm>
          <a:prstGeom prst="rect">
            <a:avLst/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800" b="1" dirty="0">
                <a:solidFill>
                  <a:schemeClr val="tx1"/>
                </a:solidFill>
                <a:ea typeface="+mn-lt"/>
                <a:cs typeface="+mn-lt"/>
              </a:rPr>
              <a:t>How has the twentieth century moved towards equality for women? </a:t>
            </a:r>
            <a:endParaRPr lang="en-US" b="1">
              <a:cs typeface="Calibri"/>
            </a:endParaRPr>
          </a:p>
        </p:txBody>
      </p:sp>
      <p:pic>
        <p:nvPicPr>
          <p:cNvPr id="53" name="Picture 53" descr="A picture containing text, screenshot, font, design&#10;&#10;Description automatically generated">
            <a:extLst>
              <a:ext uri="{FF2B5EF4-FFF2-40B4-BE49-F238E27FC236}">
                <a16:creationId xmlns:a16="http://schemas.microsoft.com/office/drawing/2014/main" id="{833B49E7-595E-FEDD-57A7-3530F7A573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84854" y="8975273"/>
            <a:ext cx="480194" cy="348335"/>
          </a:xfrm>
          <a:prstGeom prst="rect">
            <a:avLst/>
          </a:prstGeom>
        </p:spPr>
      </p:pic>
      <p:pic>
        <p:nvPicPr>
          <p:cNvPr id="56" name="Picture 56" descr="A picture containing text, screenshot, design&#10;&#10;Description automatically generated">
            <a:extLst>
              <a:ext uri="{FF2B5EF4-FFF2-40B4-BE49-F238E27FC236}">
                <a16:creationId xmlns:a16="http://schemas.microsoft.com/office/drawing/2014/main" id="{D556FB79-B4D3-4B35-5035-5C1305927E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8307" y="8469817"/>
            <a:ext cx="514209" cy="390525"/>
          </a:xfrm>
          <a:prstGeom prst="rect">
            <a:avLst/>
          </a:prstGeom>
        </p:spPr>
      </p:pic>
      <p:pic>
        <p:nvPicPr>
          <p:cNvPr id="57" name="Picture 53" descr="A picture containing text, screenshot, font, design&#10;&#10;Description automatically generated">
            <a:extLst>
              <a:ext uri="{FF2B5EF4-FFF2-40B4-BE49-F238E27FC236}">
                <a16:creationId xmlns:a16="http://schemas.microsoft.com/office/drawing/2014/main" id="{4CBD9505-53C1-0DF5-138B-C357BA73A7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8831" y="7938446"/>
            <a:ext cx="480194" cy="348335"/>
          </a:xfrm>
          <a:prstGeom prst="rect">
            <a:avLst/>
          </a:prstGeom>
        </p:spPr>
      </p:pic>
      <p:pic>
        <p:nvPicPr>
          <p:cNvPr id="58" name="Picture 56" descr="A picture containing text, screenshot, design&#10;&#10;Description automatically generated">
            <a:extLst>
              <a:ext uri="{FF2B5EF4-FFF2-40B4-BE49-F238E27FC236}">
                <a16:creationId xmlns:a16="http://schemas.microsoft.com/office/drawing/2014/main" id="{DADF574D-C3C1-A149-98DE-5D6A5C94F0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62015" y="6964228"/>
            <a:ext cx="465224" cy="355522"/>
          </a:xfrm>
          <a:prstGeom prst="rect">
            <a:avLst/>
          </a:prstGeom>
        </p:spPr>
      </p:pic>
      <p:pic>
        <p:nvPicPr>
          <p:cNvPr id="59" name="Picture 56" descr="A picture containing text, screenshot, design&#10;&#10;Description automatically generated">
            <a:extLst>
              <a:ext uri="{FF2B5EF4-FFF2-40B4-BE49-F238E27FC236}">
                <a16:creationId xmlns:a16="http://schemas.microsoft.com/office/drawing/2014/main" id="{A9675076-8982-98EF-CE07-8A3FF0A4D6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14702" y="5992980"/>
            <a:ext cx="514209" cy="390525"/>
          </a:xfrm>
          <a:prstGeom prst="rect">
            <a:avLst/>
          </a:prstGeom>
        </p:spPr>
      </p:pic>
      <p:pic>
        <p:nvPicPr>
          <p:cNvPr id="60" name="Picture 53" descr="A picture containing text, screenshot, font, design&#10;&#10;Description automatically generated">
            <a:extLst>
              <a:ext uri="{FF2B5EF4-FFF2-40B4-BE49-F238E27FC236}">
                <a16:creationId xmlns:a16="http://schemas.microsoft.com/office/drawing/2014/main" id="{B39AEE34-63EB-070F-2413-0B306DEEBE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9463" y="6076204"/>
            <a:ext cx="480194" cy="348335"/>
          </a:xfrm>
          <a:prstGeom prst="rect">
            <a:avLst/>
          </a:prstGeom>
        </p:spPr>
      </p:pic>
      <p:pic>
        <p:nvPicPr>
          <p:cNvPr id="65" name="Picture 53" descr="A picture containing text, screenshot, font, design&#10;&#10;Description automatically generated">
            <a:extLst>
              <a:ext uri="{FF2B5EF4-FFF2-40B4-BE49-F238E27FC236}">
                <a16:creationId xmlns:a16="http://schemas.microsoft.com/office/drawing/2014/main" id="{C7C0C637-8155-B204-55DB-9EBE705806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5976" y="3988968"/>
            <a:ext cx="480194" cy="348335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380E4D61-C592-870C-4C73-14AF6D2CD7CC}"/>
              </a:ext>
            </a:extLst>
          </p:cNvPr>
          <p:cNvSpPr txBox="1"/>
          <p:nvPr/>
        </p:nvSpPr>
        <p:spPr>
          <a:xfrm>
            <a:off x="4921180" y="8418418"/>
            <a:ext cx="617974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600" dirty="0">
                <a:solidFill>
                  <a:srgbClr val="ED7D31"/>
                </a:solidFill>
                <a:latin typeface="Calibri"/>
                <a:cs typeface="Calibri"/>
              </a:rPr>
              <a:t>Why did World War One end with an armistice? ​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F8E166D8-6E92-9FF6-C924-C9D89439D1BC}"/>
              </a:ext>
            </a:extLst>
          </p:cNvPr>
          <p:cNvSpPr txBox="1"/>
          <p:nvPr/>
        </p:nvSpPr>
        <p:spPr>
          <a:xfrm>
            <a:off x="4214497" y="8343029"/>
            <a:ext cx="61797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600" dirty="0">
                <a:solidFill>
                  <a:srgbClr val="ED7D31"/>
                </a:solidFill>
                <a:ea typeface="+mn-lt"/>
                <a:cs typeface="+mn-lt"/>
              </a:rPr>
              <a:t>What did the Big Three want from peace negotiations? </a:t>
            </a:r>
            <a:endParaRPr lang="en-US" dirty="0">
              <a:ea typeface="+mn-lt"/>
              <a:cs typeface="+mn-lt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C0A6762A-B5AC-473E-6143-D2C7AF086F08}"/>
              </a:ext>
            </a:extLst>
          </p:cNvPr>
          <p:cNvSpPr txBox="1"/>
          <p:nvPr/>
        </p:nvSpPr>
        <p:spPr>
          <a:xfrm>
            <a:off x="3462388" y="8343028"/>
            <a:ext cx="617974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600" dirty="0">
                <a:solidFill>
                  <a:srgbClr val="ED7D31"/>
                </a:solidFill>
                <a:ea typeface="+mn-lt"/>
                <a:cs typeface="+mn-lt"/>
              </a:rPr>
              <a:t>What were the terms and conditions of the Treaty of Versailles? </a:t>
            </a:r>
            <a:endParaRPr lang="en-US" dirty="0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717D1290-5199-2D17-5634-A170E7F31E6D}"/>
              </a:ext>
            </a:extLst>
          </p:cNvPr>
          <p:cNvSpPr txBox="1"/>
          <p:nvPr/>
        </p:nvSpPr>
        <p:spPr>
          <a:xfrm>
            <a:off x="2438723" y="8388259"/>
            <a:ext cx="904351" cy="46166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600" dirty="0">
                <a:solidFill>
                  <a:srgbClr val="ED7D31"/>
                </a:solidFill>
                <a:ea typeface="+mn-lt"/>
                <a:cs typeface="+mn-lt"/>
              </a:rPr>
              <a:t>Progress Check: What does Source A suggest about reactions to the Treaty of Versailles?  </a:t>
            </a:r>
            <a:endParaRPr lang="en-US" dirty="0">
              <a:ea typeface="+mn-lt"/>
              <a:cs typeface="+mn-lt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46F09CF5-BC61-7B6E-AAEB-7376077A1924}"/>
              </a:ext>
            </a:extLst>
          </p:cNvPr>
          <p:cNvSpPr txBox="1"/>
          <p:nvPr/>
        </p:nvSpPr>
        <p:spPr>
          <a:xfrm>
            <a:off x="2137269" y="9398461"/>
            <a:ext cx="61797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600" dirty="0">
                <a:solidFill>
                  <a:srgbClr val="ED7D31"/>
                </a:solidFill>
                <a:ea typeface="+mn-lt"/>
                <a:cs typeface="+mn-lt"/>
              </a:rPr>
              <a:t>What was the League of Nations? </a:t>
            </a:r>
            <a:endParaRPr lang="en-US">
              <a:cs typeface="Calibri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8AC7724C-DF10-BD7A-6CDB-D3EF81AA8087}"/>
              </a:ext>
            </a:extLst>
          </p:cNvPr>
          <p:cNvSpPr txBox="1"/>
          <p:nvPr/>
        </p:nvSpPr>
        <p:spPr>
          <a:xfrm>
            <a:off x="1339015" y="9323073"/>
            <a:ext cx="87420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600" dirty="0">
                <a:solidFill>
                  <a:srgbClr val="ED7D31"/>
                </a:solidFill>
                <a:ea typeface="+mn-lt"/>
                <a:cs typeface="+mn-lt"/>
              </a:rPr>
              <a:t>How did the League of Nations fail to stop the invasion of Abyssinia?</a:t>
            </a:r>
            <a:endParaRPr lang="en-US" dirty="0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EBF0BE2F-7DF0-89F3-070A-64245C8BC557}"/>
              </a:ext>
            </a:extLst>
          </p:cNvPr>
          <p:cNvSpPr txBox="1"/>
          <p:nvPr/>
        </p:nvSpPr>
        <p:spPr>
          <a:xfrm>
            <a:off x="736159" y="9111987"/>
            <a:ext cx="738554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600" dirty="0">
                <a:solidFill>
                  <a:srgbClr val="ED7D31"/>
                </a:solidFill>
                <a:ea typeface="+mn-lt"/>
                <a:cs typeface="+mn-lt"/>
              </a:rPr>
              <a:t>What is appeasement?</a:t>
            </a:r>
            <a:endParaRPr lang="en-US" dirty="0">
              <a:ea typeface="+mn-lt"/>
              <a:cs typeface="+mn-lt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95698653-001A-A963-F281-A130ADD63E5C}"/>
              </a:ext>
            </a:extLst>
          </p:cNvPr>
          <p:cNvSpPr txBox="1"/>
          <p:nvPr/>
        </p:nvSpPr>
        <p:spPr>
          <a:xfrm>
            <a:off x="302473" y="8797520"/>
            <a:ext cx="73855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600" dirty="0">
                <a:solidFill>
                  <a:srgbClr val="ED7D31"/>
                </a:solidFill>
                <a:ea typeface="+mn-lt"/>
                <a:cs typeface="+mn-lt"/>
              </a:rPr>
              <a:t>Why did appeasement not work?</a:t>
            </a:r>
            <a:endParaRPr lang="en-US">
              <a:ea typeface="+mn-lt"/>
              <a:cs typeface="+mn-lt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D2DFF6FC-3A6F-3C71-8F8C-E0CD4850456E}"/>
              </a:ext>
            </a:extLst>
          </p:cNvPr>
          <p:cNvSpPr txBox="1"/>
          <p:nvPr/>
        </p:nvSpPr>
        <p:spPr>
          <a:xfrm>
            <a:off x="23566" y="7835723"/>
            <a:ext cx="1004703" cy="92333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600" dirty="0">
                <a:solidFill>
                  <a:srgbClr val="ED7D31"/>
                </a:solidFill>
                <a:ea typeface="+mn-lt"/>
                <a:cs typeface="+mn-lt"/>
              </a:rPr>
              <a:t>Summative Assessment: How far do you agree with historian Patrick Finney’s view that World War Two happened because of the ‘international order established after the First World War’.   </a:t>
            </a:r>
            <a:endParaRPr lang="en-US" dirty="0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10C5B7DB-B772-2694-1E5B-6C8C765105AB}"/>
              </a:ext>
            </a:extLst>
          </p:cNvPr>
          <p:cNvSpPr txBox="1"/>
          <p:nvPr/>
        </p:nvSpPr>
        <p:spPr>
          <a:xfrm>
            <a:off x="2559253" y="7438370"/>
            <a:ext cx="768698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600" dirty="0">
                <a:solidFill>
                  <a:srgbClr val="0070C0"/>
                </a:solidFill>
                <a:ea typeface="+mn-lt"/>
                <a:cs typeface="+mn-lt"/>
              </a:rPr>
              <a:t>Was Dunkirk a glorious victory, or a devastating defeat? 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696A45F4-2127-0484-5F29-55F13F40E74F}"/>
              </a:ext>
            </a:extLst>
          </p:cNvPr>
          <p:cNvSpPr txBox="1"/>
          <p:nvPr/>
        </p:nvSpPr>
        <p:spPr>
          <a:xfrm>
            <a:off x="3343946" y="7483601"/>
            <a:ext cx="76869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600" dirty="0">
                <a:solidFill>
                  <a:srgbClr val="0070C0"/>
                </a:solidFill>
                <a:ea typeface="+mn-lt"/>
                <a:cs typeface="+mn-lt"/>
              </a:rPr>
              <a:t>How significant was the Battle of Britain?</a:t>
            </a:r>
            <a:endParaRPr lang="en-US" dirty="0">
              <a:ea typeface="+mn-lt"/>
              <a:cs typeface="+mn-lt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5E21EEA0-B8C0-FE93-F4CE-16FDE2B659B9}"/>
              </a:ext>
            </a:extLst>
          </p:cNvPr>
          <p:cNvSpPr txBox="1"/>
          <p:nvPr/>
        </p:nvSpPr>
        <p:spPr>
          <a:xfrm>
            <a:off x="4189184" y="7393134"/>
            <a:ext cx="859133" cy="47861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600" dirty="0">
                <a:solidFill>
                  <a:srgbClr val="0070C0"/>
                </a:solidFill>
                <a:ea typeface="+mn-lt"/>
                <a:cs typeface="+mn-lt"/>
              </a:rPr>
              <a:t>How did life change for civilians in Burnley during World War Two? </a:t>
            </a:r>
            <a:endParaRPr lang="en-US" dirty="0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07D2E36C-D6F0-2793-FE0C-E0877CB4CC04}"/>
              </a:ext>
            </a:extLst>
          </p:cNvPr>
          <p:cNvSpPr txBox="1"/>
          <p:nvPr/>
        </p:nvSpPr>
        <p:spPr>
          <a:xfrm>
            <a:off x="5637609" y="8267635"/>
            <a:ext cx="1130438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600" dirty="0">
                <a:solidFill>
                  <a:srgbClr val="0070C0"/>
                </a:solidFill>
                <a:ea typeface="+mn-lt"/>
                <a:cs typeface="+mn-lt"/>
              </a:rPr>
              <a:t>How badly was Manchester impacted by the Blitz? </a:t>
            </a:r>
            <a:endParaRPr lang="en-US" dirty="0"/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D317C383-4161-7FE9-B8AF-D6F7873017FF}"/>
              </a:ext>
            </a:extLst>
          </p:cNvPr>
          <p:cNvSpPr txBox="1"/>
          <p:nvPr/>
        </p:nvSpPr>
        <p:spPr>
          <a:xfrm>
            <a:off x="6272609" y="7483599"/>
            <a:ext cx="57275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600" dirty="0">
                <a:solidFill>
                  <a:srgbClr val="0070C0"/>
                </a:solidFill>
                <a:ea typeface="+mn-lt"/>
                <a:cs typeface="+mn-lt"/>
              </a:rPr>
              <a:t>How were prisoners of war treated on the railway of death? </a:t>
            </a:r>
            <a:endParaRPr lang="en-US" dirty="0"/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3CC1A543-94AE-63E7-92AD-E298EA1B36DC}"/>
              </a:ext>
            </a:extLst>
          </p:cNvPr>
          <p:cNvSpPr txBox="1"/>
          <p:nvPr/>
        </p:nvSpPr>
        <p:spPr>
          <a:xfrm>
            <a:off x="6048689" y="6850337"/>
            <a:ext cx="798841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600" dirty="0">
                <a:solidFill>
                  <a:srgbClr val="0070C0"/>
                </a:solidFill>
                <a:ea typeface="+mn-lt"/>
                <a:cs typeface="+mn-lt"/>
              </a:rPr>
              <a:t>How did the D-Day Landings contribute to Germany’s defeat?</a:t>
            </a:r>
            <a:endParaRPr lang="en-US" dirty="0">
              <a:ea typeface="+mn-lt"/>
              <a:cs typeface="+mn-lt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C5DB99CD-5C41-5941-EC2E-C726BDB14E33}"/>
              </a:ext>
            </a:extLst>
          </p:cNvPr>
          <p:cNvSpPr txBox="1"/>
          <p:nvPr/>
        </p:nvSpPr>
        <p:spPr>
          <a:xfrm>
            <a:off x="5327274" y="6548784"/>
            <a:ext cx="79884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600" dirty="0">
                <a:solidFill>
                  <a:srgbClr val="0070C0"/>
                </a:solidFill>
                <a:ea typeface="+mn-lt"/>
                <a:cs typeface="+mn-lt"/>
              </a:rPr>
              <a:t>How did people in Britain celebrate VE Day? </a:t>
            </a:r>
            <a:endParaRPr lang="en-US"/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C76C7BC3-48F2-EFA2-6D2C-321B54AD3F50}"/>
              </a:ext>
            </a:extLst>
          </p:cNvPr>
          <p:cNvSpPr txBox="1"/>
          <p:nvPr/>
        </p:nvSpPr>
        <p:spPr>
          <a:xfrm>
            <a:off x="4304134" y="6428163"/>
            <a:ext cx="1055074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600" dirty="0">
                <a:solidFill>
                  <a:srgbClr val="0070C0"/>
                </a:solidFill>
                <a:ea typeface="+mn-lt"/>
                <a:cs typeface="+mn-lt"/>
              </a:rPr>
              <a:t>Summative Assessment: Why was D-Day considered a turning point in World War Two? </a:t>
            </a:r>
            <a:endParaRPr lang="en-US" dirty="0"/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BA126B04-EDCA-8012-BA5D-A057F2761A80}"/>
              </a:ext>
            </a:extLst>
          </p:cNvPr>
          <p:cNvSpPr txBox="1"/>
          <p:nvPr/>
        </p:nvSpPr>
        <p:spPr>
          <a:xfrm>
            <a:off x="2284517" y="6473396"/>
            <a:ext cx="79884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600" dirty="0">
                <a:solidFill>
                  <a:srgbClr val="FF0000"/>
                </a:solidFill>
                <a:ea typeface="+mn-lt"/>
                <a:cs typeface="+mn-lt"/>
              </a:rPr>
              <a:t>What was life like for people living in Eastern Europe?</a:t>
            </a:r>
            <a:endParaRPr lang="en-US" dirty="0">
              <a:ea typeface="+mn-lt"/>
              <a:cs typeface="+mn-lt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E52A14CF-AEEA-7479-9025-068EEE169047}"/>
              </a:ext>
            </a:extLst>
          </p:cNvPr>
          <p:cNvSpPr txBox="1"/>
          <p:nvPr/>
        </p:nvSpPr>
        <p:spPr>
          <a:xfrm>
            <a:off x="1441273" y="6473395"/>
            <a:ext cx="87420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600" dirty="0">
                <a:solidFill>
                  <a:srgbClr val="FF0000"/>
                </a:solidFill>
                <a:ea typeface="+mn-lt"/>
                <a:cs typeface="+mn-lt"/>
              </a:rPr>
              <a:t>What is anti-Semitism and why has it been a problem historically?</a:t>
            </a:r>
            <a:endParaRPr lang="en-US" dirty="0">
              <a:ea typeface="+mn-lt"/>
              <a:cs typeface="+mn-lt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27B7A2DE-11F4-B816-B603-A26BC4EDB271}"/>
              </a:ext>
            </a:extLst>
          </p:cNvPr>
          <p:cNvSpPr txBox="1"/>
          <p:nvPr/>
        </p:nvSpPr>
        <p:spPr>
          <a:xfrm>
            <a:off x="130496" y="7212199"/>
            <a:ext cx="113043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600" dirty="0">
                <a:solidFill>
                  <a:srgbClr val="FF0000"/>
                </a:solidFill>
                <a:ea typeface="+mn-lt"/>
                <a:cs typeface="+mn-lt"/>
              </a:rPr>
              <a:t>What are the Nuremberg Laws and how did they impact the lives of Jewish people in Germany?</a:t>
            </a:r>
            <a:endParaRPr lang="en-US" dirty="0">
              <a:ea typeface="+mn-lt"/>
              <a:cs typeface="+mn-lt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D0F09D7D-FEEA-94C5-C831-E2F8F1851079}"/>
              </a:ext>
            </a:extLst>
          </p:cNvPr>
          <p:cNvSpPr txBox="1"/>
          <p:nvPr/>
        </p:nvSpPr>
        <p:spPr>
          <a:xfrm>
            <a:off x="25078" y="5659203"/>
            <a:ext cx="66318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600" dirty="0">
                <a:solidFill>
                  <a:srgbClr val="FF0000"/>
                </a:solidFill>
                <a:ea typeface="+mn-lt"/>
                <a:cs typeface="+mn-lt"/>
              </a:rPr>
              <a:t>What were the causes, events and consequences of Kristallnacht?</a:t>
            </a:r>
            <a:endParaRPr lang="en-US" dirty="0">
              <a:ea typeface="+mn-lt"/>
              <a:cs typeface="+mn-lt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E0AF2006-AAD8-FF49-2802-BA90AE8A4D3D}"/>
              </a:ext>
            </a:extLst>
          </p:cNvPr>
          <p:cNvSpPr txBox="1"/>
          <p:nvPr/>
        </p:nvSpPr>
        <p:spPr>
          <a:xfrm>
            <a:off x="673252" y="5433039"/>
            <a:ext cx="844059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600" dirty="0">
                <a:solidFill>
                  <a:srgbClr val="FF0000"/>
                </a:solidFill>
                <a:ea typeface="+mn-lt"/>
                <a:cs typeface="+mn-lt"/>
              </a:rPr>
              <a:t>Progress Check: How did the lives of Jews in Germany worsen 1933-38?</a:t>
            </a:r>
            <a:endParaRPr lang="en-US" dirty="0">
              <a:ea typeface="+mn-lt"/>
              <a:cs typeface="+mn-lt"/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941AD001-B607-114A-B067-83059AC02529}"/>
              </a:ext>
            </a:extLst>
          </p:cNvPr>
          <p:cNvSpPr txBox="1"/>
          <p:nvPr/>
        </p:nvSpPr>
        <p:spPr>
          <a:xfrm>
            <a:off x="1577549" y="5433038"/>
            <a:ext cx="723479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600" dirty="0">
                <a:solidFill>
                  <a:srgbClr val="FF0000"/>
                </a:solidFill>
                <a:ea typeface="+mn-lt"/>
                <a:cs typeface="+mn-lt"/>
              </a:rPr>
              <a:t>Why were Ghettos established in Eastern Europe?</a:t>
            </a:r>
            <a:endParaRPr lang="en-US" dirty="0">
              <a:ea typeface="+mn-lt"/>
              <a:cs typeface="+mn-lt"/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D2B82F33-508D-A5D8-2B00-5772AB093A02}"/>
              </a:ext>
            </a:extLst>
          </p:cNvPr>
          <p:cNvSpPr txBox="1"/>
          <p:nvPr/>
        </p:nvSpPr>
        <p:spPr>
          <a:xfrm>
            <a:off x="2241366" y="5433039"/>
            <a:ext cx="70840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600" dirty="0">
                <a:solidFill>
                  <a:srgbClr val="FF0000"/>
                </a:solidFill>
                <a:ea typeface="+mn-lt"/>
                <a:cs typeface="+mn-lt"/>
              </a:rPr>
              <a:t>Who were the Einsatzgruppen and what did they do? </a:t>
            </a:r>
            <a:endParaRPr lang="en-US" dirty="0"/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0315EB1D-27F5-DDA7-B862-2B8AA86039AE}"/>
              </a:ext>
            </a:extLst>
          </p:cNvPr>
          <p:cNvSpPr txBox="1"/>
          <p:nvPr/>
        </p:nvSpPr>
        <p:spPr>
          <a:xfrm>
            <a:off x="2875277" y="5493349"/>
            <a:ext cx="52753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600" dirty="0">
                <a:solidFill>
                  <a:srgbClr val="FF0000"/>
                </a:solidFill>
                <a:ea typeface="+mn-lt"/>
                <a:cs typeface="+mn-lt"/>
              </a:rPr>
              <a:t>What was the Final Solution? </a:t>
            </a:r>
            <a:endParaRPr lang="en-US">
              <a:cs typeface="Calibri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E9E78B0C-42D7-1D4B-FD27-78999DC42F6E}"/>
              </a:ext>
            </a:extLst>
          </p:cNvPr>
          <p:cNvSpPr txBox="1"/>
          <p:nvPr/>
        </p:nvSpPr>
        <p:spPr>
          <a:xfrm>
            <a:off x="3343656" y="5463192"/>
            <a:ext cx="693334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600" dirty="0">
                <a:solidFill>
                  <a:srgbClr val="FF0000"/>
                </a:solidFill>
                <a:ea typeface="+mn-lt"/>
                <a:cs typeface="+mn-lt"/>
              </a:rPr>
              <a:t>How were the Death Camps liberated and liquidated?</a:t>
            </a:r>
            <a:endParaRPr lang="en-US" dirty="0">
              <a:ea typeface="+mn-lt"/>
              <a:cs typeface="+mn-lt"/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AB01E918-0F34-7E96-5C51-E5306F1231FA}"/>
              </a:ext>
            </a:extLst>
          </p:cNvPr>
          <p:cNvSpPr txBox="1"/>
          <p:nvPr/>
        </p:nvSpPr>
        <p:spPr>
          <a:xfrm>
            <a:off x="3962974" y="5402881"/>
            <a:ext cx="904349" cy="55399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600" dirty="0">
                <a:solidFill>
                  <a:srgbClr val="FF0000"/>
                </a:solidFill>
                <a:ea typeface="+mn-lt"/>
                <a:cs typeface="+mn-lt"/>
              </a:rPr>
              <a:t>Summative Assessment: How did the experiences of Jews in Eastern Europe worsen 1939-45? </a:t>
            </a:r>
            <a:endParaRPr lang="en-US" dirty="0"/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D8D5CA12-CB94-3E8C-E37C-A7BA0E2B5102}"/>
              </a:ext>
            </a:extLst>
          </p:cNvPr>
          <p:cNvSpPr txBox="1"/>
          <p:nvPr/>
        </p:nvSpPr>
        <p:spPr>
          <a:xfrm>
            <a:off x="4867484" y="4468067"/>
            <a:ext cx="798841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600" dirty="0">
                <a:solidFill>
                  <a:srgbClr val="00B050"/>
                </a:solidFill>
                <a:ea typeface="+mn-lt"/>
                <a:cs typeface="+mn-lt"/>
              </a:rPr>
              <a:t>What did the Second World War mean for the British Empire? </a:t>
            </a:r>
            <a:endParaRPr lang="en-US" dirty="0"/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121AD9F1-40CE-1D72-173B-FB8776395D2E}"/>
              </a:ext>
            </a:extLst>
          </p:cNvPr>
          <p:cNvSpPr txBox="1"/>
          <p:nvPr/>
        </p:nvSpPr>
        <p:spPr>
          <a:xfrm>
            <a:off x="5562909" y="4543456"/>
            <a:ext cx="798841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600" dirty="0">
                <a:solidFill>
                  <a:srgbClr val="00B050"/>
                </a:solidFill>
                <a:ea typeface="+mn-lt"/>
                <a:cs typeface="+mn-lt"/>
              </a:rPr>
              <a:t>How did Indians challenge British rule after the First World War? 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BAA649ED-DED0-6597-E116-0040AEB64485}"/>
              </a:ext>
            </a:extLst>
          </p:cNvPr>
          <p:cNvSpPr txBox="1"/>
          <p:nvPr/>
        </p:nvSpPr>
        <p:spPr>
          <a:xfrm>
            <a:off x="4070127" y="4377601"/>
            <a:ext cx="798841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600" dirty="0">
                <a:solidFill>
                  <a:srgbClr val="00B050"/>
                </a:solidFill>
                <a:ea typeface="+mn-lt"/>
                <a:cs typeface="+mn-lt"/>
              </a:rPr>
              <a:t>What did the people of India do to gain their independence from Britain?</a:t>
            </a:r>
            <a:endParaRPr lang="en-US" sz="600">
              <a:solidFill>
                <a:srgbClr val="00B050"/>
              </a:solidFill>
              <a:cs typeface="Calibri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5EB18EA6-2941-0C04-50F0-4FED78E6F8AC}"/>
              </a:ext>
            </a:extLst>
          </p:cNvPr>
          <p:cNvSpPr txBox="1"/>
          <p:nvPr/>
        </p:nvSpPr>
        <p:spPr>
          <a:xfrm>
            <a:off x="3302615" y="4377600"/>
            <a:ext cx="798841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600" dirty="0">
                <a:solidFill>
                  <a:srgbClr val="00B050"/>
                </a:solidFill>
                <a:ea typeface="+mn-lt"/>
                <a:cs typeface="+mn-lt"/>
              </a:rPr>
              <a:t>Why was 1947 such a significant year in the history of the Indian subcontinent? </a:t>
            </a:r>
            <a:endParaRPr lang="en-US" dirty="0"/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9ED61723-5DA7-3048-8778-64848F4A491C}"/>
              </a:ext>
            </a:extLst>
          </p:cNvPr>
          <p:cNvSpPr txBox="1"/>
          <p:nvPr/>
        </p:nvSpPr>
        <p:spPr>
          <a:xfrm>
            <a:off x="2685554" y="4468065"/>
            <a:ext cx="64811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600" dirty="0">
                <a:solidFill>
                  <a:srgbClr val="00B050"/>
                </a:solidFill>
                <a:ea typeface="+mn-lt"/>
                <a:cs typeface="+mn-lt"/>
              </a:rPr>
              <a:t>What was the impact of Partition? </a:t>
            </a:r>
            <a:endParaRPr lang="en-US" dirty="0"/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7E86DD60-94D5-76F9-05BC-B15B40E34FEA}"/>
              </a:ext>
            </a:extLst>
          </p:cNvPr>
          <p:cNvSpPr txBox="1"/>
          <p:nvPr/>
        </p:nvSpPr>
        <p:spPr>
          <a:xfrm>
            <a:off x="530887" y="3699106"/>
            <a:ext cx="64811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600" dirty="0">
                <a:solidFill>
                  <a:srgbClr val="FF33CC"/>
                </a:solidFill>
                <a:ea typeface="+mn-lt"/>
                <a:cs typeface="+mn-lt"/>
              </a:rPr>
              <a:t>What was life like for women before 1900 in Britain? </a:t>
            </a:r>
            <a:endParaRPr lang="en-US" dirty="0"/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66D167B0-8AA4-727F-B876-4240759366B4}"/>
              </a:ext>
            </a:extLst>
          </p:cNvPr>
          <p:cNvSpPr txBox="1"/>
          <p:nvPr/>
        </p:nvSpPr>
        <p:spPr>
          <a:xfrm>
            <a:off x="1226794" y="3532170"/>
            <a:ext cx="648116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600" dirty="0">
                <a:solidFill>
                  <a:srgbClr val="FF33CC"/>
                </a:solidFill>
                <a:ea typeface="+mn-lt"/>
                <a:cs typeface="+mn-lt"/>
              </a:rPr>
              <a:t>Who were the Suffragists? </a:t>
            </a:r>
            <a:endParaRPr lang="en-US" dirty="0"/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AC65F250-4A1E-844E-730E-1D9C326B99FB}"/>
              </a:ext>
            </a:extLst>
          </p:cNvPr>
          <p:cNvSpPr txBox="1"/>
          <p:nvPr/>
        </p:nvSpPr>
        <p:spPr>
          <a:xfrm>
            <a:off x="1829194" y="3535416"/>
            <a:ext cx="637452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600" dirty="0">
                <a:solidFill>
                  <a:srgbClr val="FF33CC"/>
                </a:solidFill>
                <a:ea typeface="+mn-lt"/>
                <a:cs typeface="+mn-lt"/>
              </a:rPr>
              <a:t>Who were the Suffragettes?</a:t>
            </a:r>
            <a:endParaRPr lang="en-US" dirty="0"/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2793602D-977F-73E8-3187-37AA105DFC19}"/>
              </a:ext>
            </a:extLst>
          </p:cNvPr>
          <p:cNvSpPr txBox="1"/>
          <p:nvPr/>
        </p:nvSpPr>
        <p:spPr>
          <a:xfrm>
            <a:off x="2522252" y="3367396"/>
            <a:ext cx="648116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600" dirty="0">
                <a:solidFill>
                  <a:srgbClr val="FF33CC"/>
                </a:solidFill>
                <a:ea typeface="+mn-lt"/>
                <a:cs typeface="+mn-lt"/>
              </a:rPr>
              <a:t>How did women achieve the right to vote in Britain? </a:t>
            </a:r>
            <a:endParaRPr lang="en-US" dirty="0"/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D85ECAAE-C18C-1179-0CB6-A7B84AEFBC27}"/>
              </a:ext>
            </a:extLst>
          </p:cNvPr>
          <p:cNvSpPr txBox="1"/>
          <p:nvPr/>
        </p:nvSpPr>
        <p:spPr>
          <a:xfrm>
            <a:off x="3200450" y="3442784"/>
            <a:ext cx="859131" cy="461665"/>
          </a:xfrm>
          <a:prstGeom prst="rect">
            <a:avLst/>
          </a:prstGeom>
          <a:noFill/>
          <a:ln>
            <a:solidFill>
              <a:srgbClr val="FF33CC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600" dirty="0">
                <a:solidFill>
                  <a:srgbClr val="FF33CC"/>
                </a:solidFill>
                <a:ea typeface="+mn-lt"/>
                <a:cs typeface="+mn-lt"/>
              </a:rPr>
              <a:t>Progress Check: Did the Suffragettes policy of 'Deeds not words' work? </a:t>
            </a:r>
            <a:endParaRPr lang="en-US" dirty="0"/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0A3420F4-9D2E-C799-E139-75BB8E9E2DFA}"/>
              </a:ext>
            </a:extLst>
          </p:cNvPr>
          <p:cNvSpPr/>
          <p:nvPr/>
        </p:nvSpPr>
        <p:spPr>
          <a:xfrm>
            <a:off x="4380469" y="3934928"/>
            <a:ext cx="1758202" cy="425527"/>
          </a:xfrm>
          <a:prstGeom prst="rect">
            <a:avLst/>
          </a:prstGeom>
          <a:solidFill>
            <a:schemeClr val="accent4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800" b="1" dirty="0">
                <a:solidFill>
                  <a:schemeClr val="tx1"/>
                </a:solidFill>
                <a:ea typeface="+mn-lt"/>
                <a:cs typeface="+mn-lt"/>
              </a:rPr>
              <a:t>How has the twentieth century moved towards equality for migrants to the UK?</a:t>
            </a:r>
            <a:endParaRPr lang="en-US" sz="800" b="1" dirty="0">
              <a:solidFill>
                <a:schemeClr val="tx1"/>
              </a:solidFill>
              <a:ea typeface="Calibri"/>
              <a:cs typeface="Calibri"/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2F12752F-1B48-F824-9BD0-DD4E2C2584E8}"/>
              </a:ext>
            </a:extLst>
          </p:cNvPr>
          <p:cNvSpPr txBox="1"/>
          <p:nvPr/>
        </p:nvSpPr>
        <p:spPr>
          <a:xfrm>
            <a:off x="4075760" y="3412628"/>
            <a:ext cx="874203" cy="553998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600" dirty="0">
                <a:solidFill>
                  <a:srgbClr val="FFC000"/>
                </a:solidFill>
                <a:ea typeface="+mn-lt"/>
                <a:cs typeface="+mn-lt"/>
              </a:rPr>
              <a:t>What were the experiences of Caribbean migrants before World War Two?</a:t>
            </a:r>
            <a:endParaRPr lang="en-US" dirty="0"/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C2E564F0-ECED-0489-ED4B-8E93906CEA42}"/>
              </a:ext>
            </a:extLst>
          </p:cNvPr>
          <p:cNvSpPr txBox="1"/>
          <p:nvPr/>
        </p:nvSpPr>
        <p:spPr>
          <a:xfrm>
            <a:off x="4966668" y="3412628"/>
            <a:ext cx="828985" cy="553998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600" dirty="0">
                <a:solidFill>
                  <a:srgbClr val="FFC000"/>
                </a:solidFill>
                <a:ea typeface="+mn-lt"/>
                <a:cs typeface="+mn-lt"/>
              </a:rPr>
              <a:t>How did the Windrush migration impact relations and equality in Britain in the 1960s? 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881BE393-D0B0-56AA-FFF2-12E0D972DAFA}"/>
              </a:ext>
            </a:extLst>
          </p:cNvPr>
          <p:cNvSpPr txBox="1"/>
          <p:nvPr/>
        </p:nvSpPr>
        <p:spPr>
          <a:xfrm>
            <a:off x="3211794" y="2465979"/>
            <a:ext cx="981914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600" dirty="0">
                <a:solidFill>
                  <a:srgbClr val="FFC000"/>
                </a:solidFill>
                <a:ea typeface="+mn-lt"/>
                <a:cs typeface="+mn-lt"/>
              </a:rPr>
              <a:t>Progress Check: What is the legacy of the Caribbean Carnival in Notting Hill? </a:t>
            </a:r>
            <a:endParaRPr lang="en-US" sz="600" dirty="0">
              <a:solidFill>
                <a:srgbClr val="FFC000"/>
              </a:solidFill>
              <a:ea typeface="Calibri"/>
              <a:cs typeface="Calibri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6BBE882A-FDF8-6A53-1BE7-A5E48610ABA7}"/>
              </a:ext>
            </a:extLst>
          </p:cNvPr>
          <p:cNvSpPr txBox="1"/>
          <p:nvPr/>
        </p:nvSpPr>
        <p:spPr>
          <a:xfrm>
            <a:off x="5653486" y="2455723"/>
            <a:ext cx="1051377" cy="461665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600" dirty="0">
                <a:solidFill>
                  <a:srgbClr val="FFC000"/>
                </a:solidFill>
                <a:ea typeface="+mn-lt"/>
                <a:cs typeface="+mn-lt"/>
              </a:rPr>
              <a:t>Who was Claudia Jones and what did she do to increase equality for Caribbean migrants in </a:t>
            </a:r>
            <a:r>
              <a:rPr lang="en-US" sz="600">
                <a:solidFill>
                  <a:srgbClr val="FFC000"/>
                </a:solidFill>
                <a:ea typeface="+mn-lt"/>
                <a:cs typeface="+mn-lt"/>
              </a:rPr>
              <a:t>England</a:t>
            </a:r>
            <a:r>
              <a:rPr lang="en-US" sz="600" dirty="0">
                <a:solidFill>
                  <a:srgbClr val="FFC000"/>
                </a:solidFill>
                <a:ea typeface="+mn-lt"/>
                <a:cs typeface="+mn-lt"/>
              </a:rPr>
              <a:t>? </a:t>
            </a:r>
            <a:endParaRPr lang="en-US" dirty="0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0B63B902-E8BC-05C4-D4DE-4D24824DF576}"/>
              </a:ext>
            </a:extLst>
          </p:cNvPr>
          <p:cNvSpPr/>
          <p:nvPr/>
        </p:nvSpPr>
        <p:spPr>
          <a:xfrm>
            <a:off x="168829" y="2047764"/>
            <a:ext cx="2049343" cy="441687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800" b="1" dirty="0">
                <a:solidFill>
                  <a:schemeClr val="tx1"/>
                </a:solidFill>
                <a:ea typeface="+mn-lt"/>
                <a:cs typeface="+mn-lt"/>
              </a:rPr>
              <a:t>How has the twentieth century moved towards equality for the LGBTQ+ community?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A055410E-4C8E-2EAF-9831-F6713A359F68}"/>
              </a:ext>
            </a:extLst>
          </p:cNvPr>
          <p:cNvSpPr txBox="1"/>
          <p:nvPr/>
        </p:nvSpPr>
        <p:spPr>
          <a:xfrm>
            <a:off x="1564967" y="1367111"/>
            <a:ext cx="1116819" cy="565533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600" dirty="0">
                <a:solidFill>
                  <a:srgbClr val="00B0F0"/>
                </a:solidFill>
                <a:ea typeface="+mn-lt"/>
                <a:cs typeface="+mn-lt"/>
              </a:rPr>
              <a:t>Did parliament, protest or pop culture do the most to improve the rights of LGBTQ+ people in Britain in the 1950s </a:t>
            </a:r>
            <a:r>
              <a:rPr lang="en-US" sz="600">
                <a:solidFill>
                  <a:srgbClr val="00B0F0"/>
                </a:solidFill>
                <a:ea typeface="+mn-lt"/>
                <a:cs typeface="+mn-lt"/>
              </a:rPr>
              <a:t>and 1960s?</a:t>
            </a:r>
            <a:endParaRPr lang="en-US"/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76CA65A6-D3A4-F33D-6CF7-66FDBD500859}"/>
              </a:ext>
            </a:extLst>
          </p:cNvPr>
          <p:cNvSpPr txBox="1"/>
          <p:nvPr/>
        </p:nvSpPr>
        <p:spPr>
          <a:xfrm>
            <a:off x="671800" y="1439252"/>
            <a:ext cx="874203" cy="461665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600" dirty="0">
                <a:solidFill>
                  <a:srgbClr val="00B0F0"/>
                </a:solidFill>
                <a:ea typeface="+mn-lt"/>
                <a:cs typeface="+mn-lt"/>
              </a:rPr>
              <a:t>How did the fight for LGBTQ+ rights develop in the 1970s and 1980s?</a:t>
            </a:r>
            <a:endParaRPr lang="en-US" dirty="0"/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F12AB948-FD66-D1A6-EDF2-BA809579C54F}"/>
              </a:ext>
            </a:extLst>
          </p:cNvPr>
          <p:cNvSpPr txBox="1"/>
          <p:nvPr/>
        </p:nvSpPr>
        <p:spPr>
          <a:xfrm>
            <a:off x="2707031" y="1374613"/>
            <a:ext cx="1035947" cy="553998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600" dirty="0">
                <a:solidFill>
                  <a:srgbClr val="00B0F0"/>
                </a:solidFill>
                <a:ea typeface="+mn-lt"/>
                <a:cs typeface="+mn-lt"/>
              </a:rPr>
              <a:t>Progress Check: How has the twentieth century moved towards equality for the LGBTQ+ community?</a:t>
            </a:r>
            <a:endParaRPr lang="en-US" dirty="0"/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C63B46EC-9953-048A-44EF-364F32B8BD40}"/>
              </a:ext>
            </a:extLst>
          </p:cNvPr>
          <p:cNvSpPr txBox="1"/>
          <p:nvPr/>
        </p:nvSpPr>
        <p:spPr>
          <a:xfrm>
            <a:off x="1586147" y="4377599"/>
            <a:ext cx="1145508" cy="553998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600" dirty="0">
                <a:solidFill>
                  <a:srgbClr val="00B050"/>
                </a:solidFill>
                <a:ea typeface="+mn-lt"/>
                <a:cs typeface="+mn-lt"/>
              </a:rPr>
              <a:t>Progress Check: What can you learn about the impact of Partition from the work of the Migrant Memory and the Post Colonial Imagination Project? </a:t>
            </a:r>
            <a:endParaRPr lang="en-US" dirty="0"/>
          </a:p>
        </p:txBody>
      </p:sp>
      <p:pic>
        <p:nvPicPr>
          <p:cNvPr id="144" name="Picture 53" descr="A picture containing text, screenshot, font, design&#10;&#10;Description automatically generated">
            <a:extLst>
              <a:ext uri="{FF2B5EF4-FFF2-40B4-BE49-F238E27FC236}">
                <a16:creationId xmlns:a16="http://schemas.microsoft.com/office/drawing/2014/main" id="{3D037FB3-8102-0DB4-785B-08CC2BA18D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3942" y="5005692"/>
            <a:ext cx="480194" cy="34833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D2C32C5-9FD8-033B-1A12-639B4D1014E8}"/>
              </a:ext>
            </a:extLst>
          </p:cNvPr>
          <p:cNvSpPr txBox="1"/>
          <p:nvPr/>
        </p:nvSpPr>
        <p:spPr>
          <a:xfrm>
            <a:off x="2470656" y="2523835"/>
            <a:ext cx="728633" cy="369332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600" dirty="0">
                <a:solidFill>
                  <a:srgbClr val="FFC000"/>
                </a:solidFill>
                <a:ea typeface="+mn-lt"/>
                <a:cs typeface="+mn-lt"/>
              </a:rPr>
              <a:t>How successful was the Bristol Bus Boycott? 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C91AB3-8B6F-B4BC-FA43-1C96AF039B6C}"/>
              </a:ext>
            </a:extLst>
          </p:cNvPr>
          <p:cNvSpPr txBox="1"/>
          <p:nvPr/>
        </p:nvSpPr>
        <p:spPr>
          <a:xfrm>
            <a:off x="1694147" y="2491516"/>
            <a:ext cx="744807" cy="461665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600" dirty="0">
                <a:solidFill>
                  <a:srgbClr val="FFC000"/>
                </a:solidFill>
                <a:ea typeface="+mn-lt"/>
                <a:cs typeface="+mn-lt"/>
              </a:rPr>
              <a:t>Was the violence in Brixton in 1981 a riot or an uprising? 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1DDFAF-C73F-612C-CB90-90AAF481E71B}"/>
              </a:ext>
            </a:extLst>
          </p:cNvPr>
          <p:cNvSpPr txBox="1"/>
          <p:nvPr/>
        </p:nvSpPr>
        <p:spPr>
          <a:xfrm>
            <a:off x="100677" y="2902296"/>
            <a:ext cx="723122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600" dirty="0">
                <a:solidFill>
                  <a:srgbClr val="FFC000"/>
                </a:solidFill>
                <a:ea typeface="+mn-lt"/>
                <a:cs typeface="+mn-lt"/>
              </a:rPr>
              <a:t>Summative Assessment: Was the violence in Brixton in 1981 a riot or an uprising?  </a:t>
            </a:r>
            <a:endParaRPr lang="en-US" sz="600" dirty="0">
              <a:solidFill>
                <a:srgbClr val="FFC000"/>
              </a:solidFill>
              <a:ea typeface="Calibri"/>
              <a:cs typeface="Calibri"/>
            </a:endParaRPr>
          </a:p>
        </p:txBody>
      </p:sp>
      <p:pic>
        <p:nvPicPr>
          <p:cNvPr id="9" name="Picture 56" descr="A picture containing text, screenshot, design&#10;&#10;Description automatically generated">
            <a:extLst>
              <a:ext uri="{FF2B5EF4-FFF2-40B4-BE49-F238E27FC236}">
                <a16:creationId xmlns:a16="http://schemas.microsoft.com/office/drawing/2014/main" id="{6B5E574F-471A-7F99-DB4B-1F735ED5EA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986" y="2904038"/>
            <a:ext cx="514209" cy="390525"/>
          </a:xfrm>
          <a:prstGeom prst="rect">
            <a:avLst/>
          </a:prstGeom>
        </p:spPr>
      </p:pic>
      <p:pic>
        <p:nvPicPr>
          <p:cNvPr id="10" name="Picture 53" descr="A picture containing text, screenshot, font, design&#10;&#10;Description automatically generated">
            <a:extLst>
              <a:ext uri="{FF2B5EF4-FFF2-40B4-BE49-F238E27FC236}">
                <a16:creationId xmlns:a16="http://schemas.microsoft.com/office/drawing/2014/main" id="{98257B04-5E36-86EB-66BD-4EC7979AD4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0398" y="3035535"/>
            <a:ext cx="480194" cy="348335"/>
          </a:xfrm>
          <a:prstGeom prst="rect">
            <a:avLst/>
          </a:prstGeom>
        </p:spPr>
      </p:pic>
      <p:pic>
        <p:nvPicPr>
          <p:cNvPr id="7" name="Picture 6" descr="A group of men sitting at a table&#10;&#10;AI-generated content may be incorrect.">
            <a:extLst>
              <a:ext uri="{FF2B5EF4-FFF2-40B4-BE49-F238E27FC236}">
                <a16:creationId xmlns:a16="http://schemas.microsoft.com/office/drawing/2014/main" id="{4609F217-7D56-136D-D57E-026306E1CB1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01217" y="8914031"/>
            <a:ext cx="728291" cy="416429"/>
          </a:xfrm>
          <a:prstGeom prst="rect">
            <a:avLst/>
          </a:prstGeom>
        </p:spPr>
      </p:pic>
      <p:pic>
        <p:nvPicPr>
          <p:cNvPr id="11" name="Picture 10" descr="D-day: key facts on one of the most vital military operations ever  attempted | D-day | The Guardian">
            <a:extLst>
              <a:ext uri="{FF2B5EF4-FFF2-40B4-BE49-F238E27FC236}">
                <a16:creationId xmlns:a16="http://schemas.microsoft.com/office/drawing/2014/main" id="{CE947F8A-6714-6807-EB80-1FB1BF37FB5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62566" y="7281885"/>
            <a:ext cx="970908" cy="561868"/>
          </a:xfrm>
          <a:prstGeom prst="rect">
            <a:avLst/>
          </a:prstGeom>
        </p:spPr>
      </p:pic>
      <p:pic>
        <p:nvPicPr>
          <p:cNvPr id="12" name="Picture 11" descr="Holocaust / Shoah Wing - Dallas Holocaust and Human Rights Museum">
            <a:extLst>
              <a:ext uri="{FF2B5EF4-FFF2-40B4-BE49-F238E27FC236}">
                <a16:creationId xmlns:a16="http://schemas.microsoft.com/office/drawing/2014/main" id="{02D4826E-C296-0FE9-A8D2-66956ABF852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8792" y="6515411"/>
            <a:ext cx="1089916" cy="688905"/>
          </a:xfrm>
          <a:prstGeom prst="rect">
            <a:avLst/>
          </a:prstGeom>
        </p:spPr>
      </p:pic>
      <p:pic>
        <p:nvPicPr>
          <p:cNvPr id="13" name="Picture 12" descr="As India And Pakistan Mark 70 Years Of Independence, An Archive Preserves  Memories Of 1947 Partition : Parallels : NPR">
            <a:extLst>
              <a:ext uri="{FF2B5EF4-FFF2-40B4-BE49-F238E27FC236}">
                <a16:creationId xmlns:a16="http://schemas.microsoft.com/office/drawing/2014/main" id="{EDF98545-732D-E2F6-EC74-FAF06CACE0B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05659" y="4877875"/>
            <a:ext cx="591988" cy="473446"/>
          </a:xfrm>
          <a:prstGeom prst="rect">
            <a:avLst/>
          </a:prstGeom>
        </p:spPr>
      </p:pic>
      <p:pic>
        <p:nvPicPr>
          <p:cNvPr id="14" name="Picture 13" descr="Windrush Scandal Explained - Joint Council for the Welfare of Immigrants">
            <a:extLst>
              <a:ext uri="{FF2B5EF4-FFF2-40B4-BE49-F238E27FC236}">
                <a16:creationId xmlns:a16="http://schemas.microsoft.com/office/drawing/2014/main" id="{0E3735E0-9BE2-49E9-385F-070D195A4A5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77542" y="3232440"/>
            <a:ext cx="1077225" cy="403065"/>
          </a:xfrm>
          <a:prstGeom prst="rect">
            <a:avLst/>
          </a:prstGeom>
        </p:spPr>
      </p:pic>
      <p:pic>
        <p:nvPicPr>
          <p:cNvPr id="15" name="Picture 14" descr="Gay Activists Alliance Zap at Fidelifacts | The New York Public Library">
            <a:extLst>
              <a:ext uri="{FF2B5EF4-FFF2-40B4-BE49-F238E27FC236}">
                <a16:creationId xmlns:a16="http://schemas.microsoft.com/office/drawing/2014/main" id="{CA53AE79-009A-25A3-8225-43C3831EE67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6177" y="1990102"/>
            <a:ext cx="620856" cy="528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3523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eth xmlns="2ae8b9b8-deb7-4e47-ba09-cc2898df0d8c" xsi:nil="true"/>
    <DateandTime xmlns="2ae8b9b8-deb7-4e47-ba09-cc2898df0d8c" xsi:nil="true"/>
    <TaxCatchAll xmlns="baff96f5-a7d4-4f1d-8526-ffc6a0e3c1dd" xsi:nil="true"/>
    <lcf76f155ced4ddcb4097134ff3c332f xmlns="2ae8b9b8-deb7-4e47-ba09-cc2898df0d8c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B9E0B2B11D76E45A4A8CA10C7FC0931" ma:contentTypeVersion="21" ma:contentTypeDescription="Create a new document." ma:contentTypeScope="" ma:versionID="76a614fac978b3b2a035175c19747f2c">
  <xsd:schema xmlns:xsd="http://www.w3.org/2001/XMLSchema" xmlns:xs="http://www.w3.org/2001/XMLSchema" xmlns:p="http://schemas.microsoft.com/office/2006/metadata/properties" xmlns:ns2="2ae8b9b8-deb7-4e47-ba09-cc2898df0d8c" xmlns:ns3="baff96f5-a7d4-4f1d-8526-ffc6a0e3c1dd" targetNamespace="http://schemas.microsoft.com/office/2006/metadata/properties" ma:root="true" ma:fieldsID="762a0daba2cbeb5599a71afa264fd434" ns2:_="" ns3:_="">
    <xsd:import namespace="2ae8b9b8-deb7-4e47-ba09-cc2898df0d8c"/>
    <xsd:import namespace="baff96f5-a7d4-4f1d-8526-ffc6a0e3c1d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Beth" minOccurs="0"/>
                <xsd:element ref="ns2:MediaServiceLocation" minOccurs="0"/>
                <xsd:element ref="ns2:DateandTim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e8b9b8-deb7-4e47-ba09-cc2898df0d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Beth" ma:index="19" nillable="true" ma:displayName="Beth" ma:format="DateTime" ma:internalName="Beth">
      <xsd:simpleType>
        <xsd:restriction base="dms:DateTime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DateandTime" ma:index="21" nillable="true" ma:displayName="Date and Time" ma:format="DateOnly" ma:internalName="DateandTime">
      <xsd:simpleType>
        <xsd:restriction base="dms:DateTime"/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1f716dc5-a102-461f-8ebd-7330aa7d30a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8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ff96f5-a7d4-4f1d-8526-ffc6a0e3c1dd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06046488-a493-40a3-aad1-5cc745c4a11b}" ma:internalName="TaxCatchAll" ma:showField="CatchAllData" ma:web="baff96f5-a7d4-4f1d-8526-ffc6a0e3c1d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0299AD5-C528-4F2B-9722-6BA0D3EA61C8}">
  <ds:schemaRefs>
    <ds:schemaRef ds:uri="2ae8b9b8-deb7-4e47-ba09-cc2898df0d8c"/>
    <ds:schemaRef ds:uri="baff96f5-a7d4-4f1d-8526-ffc6a0e3c1d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8EAEED5-D11C-4D5F-8F49-91EC6B340B0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6FA2F63-36DE-415F-A921-82D532433F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ae8b9b8-deb7-4e47-ba09-cc2898df0d8c"/>
    <ds:schemaRef ds:uri="baff96f5-a7d4-4f1d-8526-ffc6a0e3c1d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A4 Paper (210x297 mm)</PresentationFormat>
  <Slides>1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The BHS Learning Journey – Y9 History 1918-PD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Emma Starkey</dc:creator>
  <cp:revision>752</cp:revision>
  <dcterms:created xsi:type="dcterms:W3CDTF">2019-07-02T10:31:49Z</dcterms:created>
  <dcterms:modified xsi:type="dcterms:W3CDTF">2026-03-25T09:31:18Z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0x0101009B9E0B2B11D76E45A4A8CA10C7FC0931</vt:lpwstr>
  </property>
  <property fmtid="{D5CDD505-2E9C-101B-9397-08002B2CF9AE}" pid="3" name="MediaServiceImageTags">
    <vt:lpwstr/>
  </property>
</Properties>
</file>