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450" y="-16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6E74-02A3-4D31-B461-BAE486E2129B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706A-E000-44E1-A8FC-94D315B624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7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8706A-E000-44E1-A8FC-94D315B624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8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-176420" y="297629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07975" y="5965801"/>
              <a:ext cx="2471320" cy="1417810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</a:t>
            </a:r>
            <a:r>
              <a:rPr lang="en-GB" sz="1200">
                <a:solidFill>
                  <a:schemeClr val="tx1"/>
                </a:solidFill>
              </a:rPr>
              <a:t>9 beings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3368" y="158091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3107" y="2783445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4431" y="7722303"/>
            <a:ext cx="14101" cy="3010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90732" y="773656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>
            <a:off x="-64615" y="7253108"/>
            <a:ext cx="1367920" cy="1293992"/>
          </a:xfrm>
          <a:prstGeom prst="rect">
            <a:avLst/>
          </a:prstGeom>
          <a:solidFill>
            <a:srgbClr val="F6F6F6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1: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Algebraic Manipulation,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Percentages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Solving linear equations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U4: Ratio and Proportion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-243173" y="5240652"/>
            <a:ext cx="1720253" cy="671003"/>
          </a:xfrm>
          <a:prstGeom prst="rect">
            <a:avLst/>
          </a:prstGeom>
          <a:solidFill>
            <a:srgbClr val="F6F6F6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Half Term 3: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Angles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Factors, powers and roots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Transformations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B64DDE7-D764-481F-9827-CD2BF3B442A0}"/>
              </a:ext>
            </a:extLst>
          </p:cNvPr>
          <p:cNvSpPr/>
          <p:nvPr/>
        </p:nvSpPr>
        <p:spPr>
          <a:xfrm>
            <a:off x="5034005" y="4296439"/>
            <a:ext cx="1948157" cy="722535"/>
          </a:xfrm>
          <a:prstGeom prst="rect">
            <a:avLst/>
          </a:prstGeom>
          <a:solidFill>
            <a:srgbClr val="F6F6F6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Half Term 4: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U1: Pythagoras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U2: Trigonometry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U3: Linear functions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U4:</a:t>
            </a:r>
          </a:p>
          <a:p>
            <a:pPr algn="ctr"/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8616D71-70A0-4D90-955B-AC87D33CB951}"/>
              </a:ext>
            </a:extLst>
          </p:cNvPr>
          <p:cNvSpPr/>
          <p:nvPr/>
        </p:nvSpPr>
        <p:spPr>
          <a:xfrm>
            <a:off x="-94961" y="3056882"/>
            <a:ext cx="1707127" cy="1007827"/>
          </a:xfrm>
          <a:prstGeom prst="rect">
            <a:avLst/>
          </a:prstGeom>
          <a:solidFill>
            <a:srgbClr val="F6F6F6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5: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Rounding and Limits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 Perimeter, area and volume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Handling data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BF734393-A6DF-4D68-8917-F79EF89C85DD}"/>
              </a:ext>
            </a:extLst>
          </p:cNvPr>
          <p:cNvSpPr/>
          <p:nvPr/>
        </p:nvSpPr>
        <p:spPr>
          <a:xfrm>
            <a:off x="5106510" y="2089648"/>
            <a:ext cx="1456179" cy="876704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</a:rPr>
              <a:t>Half Term 6: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+mj-lt"/>
                <a:cs typeface="Calibri"/>
              </a:rPr>
              <a:t>U1: Non-linear functions U2: Shape and construction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5FE08F-7376-44A9-883E-EB9C222ABEE2}"/>
              </a:ext>
            </a:extLst>
          </p:cNvPr>
          <p:cNvSpPr txBox="1"/>
          <p:nvPr/>
        </p:nvSpPr>
        <p:spPr>
          <a:xfrm>
            <a:off x="1744431" y="776298"/>
            <a:ext cx="300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/>
              <a:t>Year 9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BB113E-60C9-4BBF-8530-5CFDB0B3D3C6}"/>
              </a:ext>
            </a:extLst>
          </p:cNvPr>
          <p:cNvSpPr/>
          <p:nvPr/>
        </p:nvSpPr>
        <p:spPr>
          <a:xfrm>
            <a:off x="5411953" y="6645954"/>
            <a:ext cx="1645882" cy="980124"/>
          </a:xfrm>
          <a:prstGeom prst="rect">
            <a:avLst/>
          </a:prstGeom>
          <a:solidFill>
            <a:srgbClr val="F6F6F6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Half Term 2: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U1: Probability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U2: Formulae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U3: Measures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2818" y="7306805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expand and simplify binomials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76103" y="7338271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original amount. 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61241" y="77172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902434" y="7321075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compound and simple interest. 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77410" y="7711127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845009" y="7384516"/>
            <a:ext cx="989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form and solve equations. 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177701" y="668618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963257" y="6245319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find the probabilities from a </a:t>
            </a:r>
            <a:r>
              <a:rPr lang="en-GB" sz="700" dirty="0" err="1"/>
              <a:t>venn</a:t>
            </a:r>
            <a:r>
              <a:rPr lang="en-GB" sz="700" dirty="0"/>
              <a:t> diagram/two way table. 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63962" y="669401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130480" y="6307798"/>
            <a:ext cx="9890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experimental probability.  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14738" y="6752659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055482" y="6337161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rearrange formula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39808" y="677755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080552" y="6362055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speed, distance or time.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64615" y="6742480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30307" y="5784321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471051" y="5368823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missing angles in polygons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4242" y="579214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514986" y="5376648"/>
            <a:ext cx="1122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all four operations involving standard form. 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872775" y="5766600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613519" y="5351102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enlarge</a:t>
            </a:r>
          </a:p>
          <a:p>
            <a:r>
              <a:rPr lang="en-GB" sz="700" dirty="0"/>
              <a:t>Shapes. 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752441" y="471144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077410" y="4414987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Pythagoras Theorem. 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91135" y="4765844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008195" y="4385800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work with trigonometry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634065" y="475446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921145" y="4387640"/>
            <a:ext cx="1122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straight line graphs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76843" y="4743793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169707" y="4033341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34762" y="3730355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619231" y="3372659"/>
            <a:ext cx="13889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represent upper/lower bounds as an error interval. 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91114" y="3699008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941432" y="3341972"/>
            <a:ext cx="13889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the volume/surface area of 3D shapes. 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36272" y="3739816"/>
            <a:ext cx="3069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320741" y="3382120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find averages </a:t>
            </a:r>
          </a:p>
          <a:p>
            <a:r>
              <a:rPr lang="en-GB" sz="700" dirty="0"/>
              <a:t>From frequency tables. 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919925" y="2452330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plot quadratic and cubic graphs.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634918" y="2470812"/>
            <a:ext cx="1388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Know how to construct perpendicular/angle bisectors. 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5776" y="2799629"/>
            <a:ext cx="7654" cy="1793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BDEDC4EE-B52A-4D1B-A81E-D43CCA1F9BCB}"/>
              </a:ext>
            </a:extLst>
          </p:cNvPr>
          <p:cNvSpPr txBox="1"/>
          <p:nvPr/>
        </p:nvSpPr>
        <p:spPr>
          <a:xfrm>
            <a:off x="-176420" y="2367748"/>
            <a:ext cx="84976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b="1" dirty="0"/>
              <a:t>END OF TERM ASSESSMENT</a:t>
            </a:r>
            <a:endParaRPr lang="en-GB" sz="600" b="1" dirty="0"/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A333AB-E9F9-4C16-9988-49F9853CDD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002F06-EC86-45C3-AE5F-70B74C974E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65E305-17EE-4F6C-B402-F2A10F805DFE}">
  <ds:schemaRefs>
    <ds:schemaRef ds:uri="1ccfb3b9-5c03-4012-82d0-741db3a39192"/>
    <ds:schemaRef ds:uri="8c699e22-bc51-43b2-9ee5-14f528ae0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298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Luke Johnson</cp:lastModifiedBy>
  <cp:revision>26</cp:revision>
  <dcterms:created xsi:type="dcterms:W3CDTF">2019-07-02T10:31:49Z</dcterms:created>
  <dcterms:modified xsi:type="dcterms:W3CDTF">2024-07-10T08:51:50Z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