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40" d="100"/>
          <a:sy n="140" d="100"/>
        </p:scale>
        <p:origin x="80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96E74-02A3-4D31-B461-BAE486E2129B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8706A-E000-44E1-A8FC-94D315B624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270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88706A-E000-44E1-A8FC-94D315B624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881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-176420" y="2976292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flipH="1">
              <a:off x="307975" y="5965801"/>
              <a:ext cx="2471320" cy="1417810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486400" y="8766215"/>
            <a:ext cx="1361172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Year </a:t>
            </a:r>
            <a:r>
              <a:rPr lang="en-GB" sz="1200">
                <a:solidFill>
                  <a:schemeClr val="tx1"/>
                </a:solidFill>
              </a:rPr>
              <a:t>9 beings</a:t>
            </a:r>
            <a:endParaRPr lang="en-GB" sz="1200" dirty="0">
              <a:solidFill>
                <a:schemeClr val="tx1"/>
              </a:solidFill>
            </a:endParaRP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73368" y="1580918"/>
            <a:ext cx="5591175" cy="1800225"/>
          </a:xfrm>
          <a:prstGeom prst="rect">
            <a:avLst/>
          </a:prstGeom>
        </p:spPr>
      </p:pic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8" y="938954"/>
            <a:ext cx="1326561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10 this way!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3471310" y="2480809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19" name="TextBox 118"/>
          <p:cNvSpPr txBox="1"/>
          <p:nvPr/>
        </p:nvSpPr>
        <p:spPr>
          <a:xfrm>
            <a:off x="3911947" y="2488531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20" name="TextBox 119"/>
          <p:cNvSpPr txBox="1"/>
          <p:nvPr/>
        </p:nvSpPr>
        <p:spPr>
          <a:xfrm>
            <a:off x="4452590" y="2490308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393107" y="2783445"/>
            <a:ext cx="7654" cy="17935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2398686" y="445629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64" name="TextBox 163"/>
          <p:cNvSpPr txBox="1"/>
          <p:nvPr/>
        </p:nvSpPr>
        <p:spPr>
          <a:xfrm>
            <a:off x="2254012" y="640210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744431" y="7722303"/>
            <a:ext cx="14101" cy="301032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390732" y="7736567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 182"/>
          <p:cNvSpPr/>
          <p:nvPr/>
        </p:nvSpPr>
        <p:spPr>
          <a:xfrm>
            <a:off x="-64615" y="7253108"/>
            <a:ext cx="1367920" cy="1293992"/>
          </a:xfrm>
          <a:prstGeom prst="rect">
            <a:avLst/>
          </a:prstGeom>
          <a:solidFill>
            <a:srgbClr val="F6F6F6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1: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Algebraic Manipulation,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Percentages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Ratio and Proportion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88BB113E-60C9-4BBF-8530-5CFDB0B3D3C6}"/>
              </a:ext>
            </a:extLst>
          </p:cNvPr>
          <p:cNvSpPr/>
          <p:nvPr/>
        </p:nvSpPr>
        <p:spPr>
          <a:xfrm>
            <a:off x="-243173" y="5240652"/>
            <a:ext cx="1720253" cy="671003"/>
          </a:xfrm>
          <a:prstGeom prst="rect">
            <a:avLst/>
          </a:prstGeom>
          <a:solidFill>
            <a:srgbClr val="F6F6F6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Half Term 3: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Angles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Factors, powers and roots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Transformations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2B64DDE7-D764-481F-9827-CD2BF3B442A0}"/>
              </a:ext>
            </a:extLst>
          </p:cNvPr>
          <p:cNvSpPr/>
          <p:nvPr/>
        </p:nvSpPr>
        <p:spPr>
          <a:xfrm>
            <a:off x="5034005" y="4296439"/>
            <a:ext cx="1948157" cy="722535"/>
          </a:xfrm>
          <a:prstGeom prst="rect">
            <a:avLst/>
          </a:prstGeom>
          <a:solidFill>
            <a:srgbClr val="F6F6F6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Half Term 4: 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U1: Pythagoras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U2: Trigonometry</a:t>
            </a:r>
          </a:p>
          <a:p>
            <a:pPr algn="ctr"/>
            <a:endParaRPr lang="en-GB" sz="10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88616D71-70A0-4D90-955B-AC87D33CB951}"/>
              </a:ext>
            </a:extLst>
          </p:cNvPr>
          <p:cNvSpPr/>
          <p:nvPr/>
        </p:nvSpPr>
        <p:spPr>
          <a:xfrm>
            <a:off x="-94961" y="3056882"/>
            <a:ext cx="1707127" cy="1007827"/>
          </a:xfrm>
          <a:prstGeom prst="rect">
            <a:avLst/>
          </a:prstGeom>
          <a:solidFill>
            <a:srgbClr val="F6F6F6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5: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Rounding and Limits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 Perimeter, area and volume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Handling data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BF734393-A6DF-4D68-8917-F79EF89C85DD}"/>
              </a:ext>
            </a:extLst>
          </p:cNvPr>
          <p:cNvSpPr/>
          <p:nvPr/>
        </p:nvSpPr>
        <p:spPr>
          <a:xfrm>
            <a:off x="5106510" y="2089648"/>
            <a:ext cx="1456179" cy="876704"/>
          </a:xfrm>
          <a:prstGeom prst="rect">
            <a:avLst/>
          </a:prstGeom>
          <a:solidFill>
            <a:srgbClr val="F6F6F6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</a:rPr>
              <a:t>Half Term 6: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  <a:cs typeface="Calibri"/>
              </a:rPr>
              <a:t>U1: Linear functions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  <a:cs typeface="Calibri"/>
              </a:rPr>
              <a:t>U2: Probability</a:t>
            </a:r>
          </a:p>
          <a:p>
            <a:pPr algn="ctr"/>
            <a:r>
              <a:rPr lang="en-GB" sz="1000" b="1">
                <a:solidFill>
                  <a:schemeClr val="tx1"/>
                </a:solidFill>
                <a:latin typeface="+mj-lt"/>
                <a:cs typeface="Calibri"/>
              </a:rPr>
              <a:t>U3: </a:t>
            </a:r>
            <a:r>
              <a:rPr lang="en-GB" sz="1000" b="1" dirty="0">
                <a:solidFill>
                  <a:schemeClr val="tx1"/>
                </a:solidFill>
                <a:latin typeface="+mj-lt"/>
                <a:cs typeface="Calibri"/>
              </a:rPr>
              <a:t>Shape and construction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5FE08F-7376-44A9-883E-EB9C222ABEE2}"/>
              </a:ext>
            </a:extLst>
          </p:cNvPr>
          <p:cNvSpPr txBox="1"/>
          <p:nvPr/>
        </p:nvSpPr>
        <p:spPr>
          <a:xfrm>
            <a:off x="1744431" y="776298"/>
            <a:ext cx="3003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u="sng" dirty="0"/>
              <a:t>Year 9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8BB113E-60C9-4BBF-8530-5CFDB0B3D3C6}"/>
              </a:ext>
            </a:extLst>
          </p:cNvPr>
          <p:cNvSpPr/>
          <p:nvPr/>
        </p:nvSpPr>
        <p:spPr>
          <a:xfrm>
            <a:off x="5411953" y="6645954"/>
            <a:ext cx="1645882" cy="980124"/>
          </a:xfrm>
          <a:prstGeom prst="rect">
            <a:avLst/>
          </a:prstGeom>
          <a:solidFill>
            <a:srgbClr val="F6F6F6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2: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Probability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Formulae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Measures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02818" y="7306805"/>
            <a:ext cx="98907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expand and simplify binomials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076103" y="7338271"/>
            <a:ext cx="989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the original amount. 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221086" y="7736567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902434" y="7321075"/>
            <a:ext cx="98907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work with compound and simple interest. 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077410" y="7711127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3845009" y="7384516"/>
            <a:ext cx="989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share within a ratio. 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447052" y="2352964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find the probabilities from a </a:t>
            </a:r>
            <a:r>
              <a:rPr lang="en-GB" sz="700" dirty="0" err="1"/>
              <a:t>venn</a:t>
            </a:r>
            <a:r>
              <a:rPr lang="en-GB" sz="700" dirty="0"/>
              <a:t> diagram/two way table. </a:t>
            </a: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363962" y="6694010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130480" y="6307798"/>
            <a:ext cx="1120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solve equations/inequalities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314738" y="6752659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055482" y="6337161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rearrange formula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339808" y="6777553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080552" y="6362055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speed, distance or time.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-64615" y="6742480"/>
            <a:ext cx="849769" cy="276999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600" b="1" dirty="0"/>
              <a:t>END OF TERM ASSESSMENT</a:t>
            </a:r>
            <a:endParaRPr lang="en-GB" sz="600" b="1" dirty="0"/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730307" y="5784321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471051" y="5368823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missing angles in polygons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774242" y="5792146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514986" y="5376648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work with all four operations involving standard form. 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872775" y="5766600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613519" y="5351102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enlarge</a:t>
            </a:r>
          </a:p>
          <a:p>
            <a:r>
              <a:rPr lang="en-GB" sz="700" dirty="0"/>
              <a:t>And translate shapes. 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752441" y="4711448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4077410" y="4414987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work with Pythagoras Theorem. 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791135" y="4765844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008195" y="4385800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missing sides using trigonometry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634065" y="4754465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1921145" y="4387640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missing angles using trigonometry. </a:t>
            </a:r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576843" y="4743793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169707" y="4033341"/>
            <a:ext cx="849769" cy="276999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600" b="1" dirty="0"/>
              <a:t>END OF TERM ASSESSMENT</a:t>
            </a:r>
            <a:endParaRPr lang="en-GB" sz="600" b="1" dirty="0"/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934762" y="3730355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1619231" y="3372659"/>
            <a:ext cx="13889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represent upper/lower bounds as an error interval. 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191114" y="3699008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2941432" y="3341972"/>
            <a:ext cx="13889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the volume/surface area of 3D shapes.  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636272" y="3739816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4320741" y="3382120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averages </a:t>
            </a:r>
          </a:p>
          <a:p>
            <a:r>
              <a:rPr lang="en-GB" sz="700" dirty="0"/>
              <a:t>From frequency tables. 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3919925" y="2452330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plot straight line graphs 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1008384" y="2456079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construct perpendicular/angle bisectors. 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372534" y="2805059"/>
            <a:ext cx="7654" cy="17935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-176420" y="2367748"/>
            <a:ext cx="849769" cy="276999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600" b="1" dirty="0"/>
              <a:t>END OF TERM ASSESSMENT</a:t>
            </a:r>
            <a:endParaRPr lang="en-GB" sz="600" b="1" dirty="0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14E29BB-FE88-40D5-8FB2-3B838123E41D}"/>
              </a:ext>
            </a:extLst>
          </p:cNvPr>
          <p:cNvCxnSpPr>
            <a:cxnSpLocks/>
          </p:cNvCxnSpPr>
          <p:nvPr/>
        </p:nvCxnSpPr>
        <p:spPr>
          <a:xfrm flipH="1" flipV="1">
            <a:off x="1372534" y="6821972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3E57287E-516E-45CF-9D69-D7CF839B51DC}"/>
              </a:ext>
            </a:extLst>
          </p:cNvPr>
          <p:cNvSpPr txBox="1"/>
          <p:nvPr/>
        </p:nvSpPr>
        <p:spPr>
          <a:xfrm>
            <a:off x="1113278" y="6406474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density, mass or volume. 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3C17DF5-9307-4764-8042-A5271FE357E8}"/>
              </a:ext>
            </a:extLst>
          </p:cNvPr>
          <p:cNvCxnSpPr>
            <a:cxnSpLocks/>
          </p:cNvCxnSpPr>
          <p:nvPr/>
        </p:nvCxnSpPr>
        <p:spPr>
          <a:xfrm flipV="1">
            <a:off x="2830168" y="2767633"/>
            <a:ext cx="7654" cy="17935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4028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38EA1A64A95B48ADAE4238B8CD4F3E" ma:contentTypeVersion="6" ma:contentTypeDescription="Create a new document." ma:contentTypeScope="" ma:versionID="ee9848478c77b94d44e90bb5177f526e">
  <xsd:schema xmlns:xsd="http://www.w3.org/2001/XMLSchema" xmlns:xs="http://www.w3.org/2001/XMLSchema" xmlns:p="http://schemas.microsoft.com/office/2006/metadata/properties" xmlns:ns2="8c699e22-bc51-43b2-9ee5-14f528ae003b" xmlns:ns3="1ccfb3b9-5c03-4012-82d0-741db3a39192" targetNamespace="http://schemas.microsoft.com/office/2006/metadata/properties" ma:root="true" ma:fieldsID="0ace8ac5efe6a12ea83e252b95d7650b" ns2:_="" ns3:_="">
    <xsd:import namespace="8c699e22-bc51-43b2-9ee5-14f528ae003b"/>
    <xsd:import namespace="1ccfb3b9-5c03-4012-82d0-741db3a391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699e22-bc51-43b2-9ee5-14f528ae00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cfb3b9-5c03-4012-82d0-741db3a3919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65E305-17EE-4F6C-B402-F2A10F805DFE}">
  <ds:schemaRefs>
    <ds:schemaRef ds:uri="1ccfb3b9-5c03-4012-82d0-741db3a39192"/>
    <ds:schemaRef ds:uri="8c699e22-bc51-43b2-9ee5-14f528ae003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D002F06-EC86-45C3-AE5F-70B74C974ED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BA333AB-E9F9-4C16-9988-49F9853CDD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303</Words>
  <Application>Microsoft Office PowerPoint</Application>
  <PresentationFormat>A4 Paper (210x297 mm)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Luke Johnson</cp:lastModifiedBy>
  <cp:revision>28</cp:revision>
  <dcterms:created xsi:type="dcterms:W3CDTF">2019-07-02T10:31:49Z</dcterms:created>
  <dcterms:modified xsi:type="dcterms:W3CDTF">2025-07-10T08:20:36Z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0x0101001938EA1A64A95B48ADAE4238B8CD4F3E</vt:lpwstr>
  </property>
</Properties>
</file>