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63E7C8-DFFD-4ED2-F3D5-AD11A5786937}" v="89" dt="2020-04-13T09:27:44.825"/>
    <p1510:client id="{1CCF9DFD-84DE-D68C-4ECB-4B3574803C1A}" v="15" dt="2021-09-05T13:23:07.793"/>
    <p1510:client id="{1D85F977-6E4A-0058-621A-6440FE99EC9B}" v="198" dt="2020-06-18T08:32:17.568"/>
    <p1510:client id="{2FBC1D69-C6A2-36CE-E1FD-891E57B36DAC}" v="18" dt="2021-09-04T17:14:47.212"/>
    <p1510:client id="{47F6B957-F098-06CB-9420-D9A9DE9CC93F}" v="163" dt="2021-09-05T13:27:58.724"/>
    <p1510:client id="{49B062E6-7835-4780-4744-42FC7B9C62A6}" v="83" dt="2020-06-17T13:43:10.078"/>
    <p1510:client id="{6FD05E5B-B153-DDEB-A3D1-E1DFE131442D}" v="2" dt="2020-04-17T10:38:41.133"/>
    <p1510:client id="{73629753-5901-52DA-BE71-76872A957B8E}" v="6" dt="2020-06-21T09:34:15.234"/>
    <p1510:client id="{B44F08CA-5A9B-A573-27E2-BD7E6FCD8AB3}" v="16" dt="2021-06-03T08:20:44.348"/>
    <p1510:client id="{C863DA8B-2868-3690-12D3-B5C270CBD7AC}" v="57" dt="2020-06-18T09:45:28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1"/>
          <p:cNvSpPr txBox="1">
            <a:spLocks/>
          </p:cNvSpPr>
          <p:nvPr/>
        </p:nvSpPr>
        <p:spPr>
          <a:xfrm>
            <a:off x="0" y="0"/>
            <a:ext cx="6760080" cy="1405068"/>
          </a:xfrm>
          <a:prstGeom prst="rect">
            <a:avLst/>
          </a:prstGeom>
          <a:solidFill>
            <a:srgbClr val="9900CC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>
                <a:solidFill>
                  <a:schemeClr val="bg1"/>
                </a:solidFill>
                <a:latin typeface="Waltograph UI"/>
              </a:rPr>
              <a:t>The BHS Learning Journey Personal Development – Preparing you for life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56997" y="2929484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4258804" y="888852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</a:rPr>
              <a:t>Welcome Back!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9 Autumn HT1A</a:t>
            </a: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9 Autumn HT1B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4945605" y="7530053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>
                <a:solidFill>
                  <a:schemeClr val="tx1"/>
                </a:solidFill>
              </a:rPr>
              <a:t>Assessment – SMHW QUIZ</a:t>
            </a:r>
            <a:endParaRPr lang="en-GB" sz="800" b="1">
              <a:solidFill>
                <a:schemeClr val="tx1"/>
              </a:solidFill>
              <a:cs typeface="Calibri"/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923358" y="548348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9 Spring HT2A</a:t>
            </a:r>
          </a:p>
        </p:txBody>
      </p:sp>
      <p:sp>
        <p:nvSpPr>
          <p:cNvPr id="299" name="Oval 298"/>
          <p:cNvSpPr/>
          <p:nvPr/>
        </p:nvSpPr>
        <p:spPr>
          <a:xfrm>
            <a:off x="4797875" y="4553634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9 Spring HT2B</a:t>
            </a:r>
          </a:p>
        </p:txBody>
      </p:sp>
      <p:sp>
        <p:nvSpPr>
          <p:cNvPr id="302" name="Oval 301"/>
          <p:cNvSpPr/>
          <p:nvPr/>
        </p:nvSpPr>
        <p:spPr>
          <a:xfrm>
            <a:off x="1083895" y="3615325"/>
            <a:ext cx="1020736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9 Summer HT3A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155575" y="230902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End of Year  9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5674146" y="293431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9 Summer HT3B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79421" y="868477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/>
              <a:t>Year 10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End of Year 9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00315" y="27849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2014088" y="3351245"/>
            <a:ext cx="12206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/>
              <a:t>1. Gangs and crime- County lines Control and manipulation. Misconceptions and consequences of carrying weapons. 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92273" y="27849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963293" y="3789805"/>
            <a:ext cx="8027" cy="1975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984874" y="27565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696185" y="4288474"/>
            <a:ext cx="14195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/>
              <a:t> 2 The  impact of unhealthy or obsessive comparison with others online (including through setting unrealistic expectations for body image). </a:t>
            </a:r>
          </a:p>
          <a:p>
            <a:pPr algn="ctr"/>
            <a:r>
              <a:rPr lang="en-US" sz="600"/>
              <a:t>. </a:t>
            </a:r>
            <a:endParaRPr lang="en-GB" sz="600"/>
          </a:p>
          <a:p>
            <a:pPr algn="ctr"/>
            <a:endParaRPr lang="en-GB" sz="600"/>
          </a:p>
        </p:txBody>
      </p:sp>
      <p:sp>
        <p:nvSpPr>
          <p:cNvPr id="129" name="TextBox 128"/>
          <p:cNvSpPr txBox="1"/>
          <p:nvPr/>
        </p:nvSpPr>
        <p:spPr>
          <a:xfrm>
            <a:off x="3888885" y="4285964"/>
            <a:ext cx="1255007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"/>
              <a:t> 1. Sharing media online – sexting. The impact of viewing harmful content . Sharing and viewing indecent images of children  is a criminal offence. 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885398" y="4296437"/>
            <a:ext cx="11018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/>
              <a:t>3 . How personal data is captured on social media or understanding the way that businesses may exploit the data available to them.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369309" y="3385638"/>
            <a:ext cx="1080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/>
              <a:t>3. The law relating to the supply and possession of illegal substances. 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28071" y="4708901"/>
            <a:ext cx="249187" cy="2389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41" name="TextBox 140"/>
          <p:cNvSpPr txBox="1"/>
          <p:nvPr/>
        </p:nvSpPr>
        <p:spPr>
          <a:xfrm>
            <a:off x="3062526" y="5310903"/>
            <a:ext cx="957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/>
              <a:t>2. Job opportunities in the local area - about routes into work, training and other vocational and academic.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518320" y="6310987"/>
            <a:ext cx="1171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/>
              <a:t>2.How the different sexually transmitted infections (STIs), including HIV/AIDs, are transmitted.</a:t>
            </a:r>
            <a:endParaRPr lang="en-GB" sz="600"/>
          </a:p>
        </p:txBody>
      </p:sp>
      <p:sp>
        <p:nvSpPr>
          <p:cNvPr id="143" name="TextBox 142"/>
          <p:cNvSpPr txBox="1"/>
          <p:nvPr/>
        </p:nvSpPr>
        <p:spPr>
          <a:xfrm>
            <a:off x="2078885" y="5300590"/>
            <a:ext cx="1109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/>
              <a:t> 1.Careers -  Options, opportunities, colleges, apprentices, links to subject choices and GCSE options - about the options available to them .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3792273" y="5300590"/>
            <a:ext cx="1154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/>
              <a:t> 3. Money management -Budgeting for house/ car / food etc. Mortgage V renting. The risks related to online gambling including the accumulation of debt.</a:t>
            </a:r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63438" y="5763560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1888382" y="6300976"/>
            <a:ext cx="923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/>
              <a:t>4. The facts around pregnancy including miscarriage - how to get further advice.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624425" y="6307407"/>
            <a:ext cx="1045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/>
              <a:t>3. The impact of viewing harmful content - That specifically sexually explicit material e.g. pornography.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37038" y="672820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108673" y="6735706"/>
            <a:ext cx="3973" cy="19109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69" name="TextBox 168"/>
          <p:cNvSpPr txBox="1"/>
          <p:nvPr/>
        </p:nvSpPr>
        <p:spPr>
          <a:xfrm>
            <a:off x="2498095" y="7320282"/>
            <a:ext cx="176615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"/>
              <a:t>3. Physical health sun safety and self-examination testicular, breast and skin cancer self-examination. Monitoring health including cancer prevention. </a:t>
            </a:r>
            <a:endParaRPr lang="en-US" sz="600">
              <a:cs typeface="Calibri"/>
            </a:endParaRPr>
          </a:p>
        </p:txBody>
      </p: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03680" y="7718120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4074655" y="7293808"/>
            <a:ext cx="108126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"/>
              <a:t>4. Assess</a:t>
            </a:r>
            <a:r>
              <a:rPr lang="en-US" sz="600">
                <a:ea typeface="+mn-lt"/>
                <a:cs typeface="+mn-lt"/>
              </a:rPr>
              <a:t> and manage risks associated with cosmetic and aesthetic procedures, including tattooing, piercings and the use of sunbeds.</a:t>
            </a:r>
          </a:p>
          <a:p>
            <a:endParaRPr lang="en-US" sz="600">
              <a:cs typeface="Calibri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216223" y="7464744"/>
            <a:ext cx="1064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/>
              <a:t>1.Mind growth-  Resilience-  Challenging yourself. Dealing with the pressures and getting support - Common types of mental ill health (e.g. anxiety and depression)</a:t>
            </a:r>
          </a:p>
          <a:p>
            <a:r>
              <a:rPr lang="en-US" sz="600"/>
              <a:t>.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49172" y="3465020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>
              <a:solidFill>
                <a:schemeClr val="tx1"/>
              </a:solidFill>
            </a:endParaRPr>
          </a:p>
          <a:p>
            <a:pPr algn="ctr"/>
            <a:r>
              <a:rPr lang="en-GB" sz="1100" b="1">
                <a:solidFill>
                  <a:schemeClr val="tx1"/>
                </a:solidFill>
              </a:rPr>
              <a:t>TOPIC HT3A Crime and the law </a:t>
            </a:r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832BAE5-DDB2-4DC8-8119-C2753DDC5139}"/>
              </a:ext>
            </a:extLst>
          </p:cNvPr>
          <p:cNvSpPr txBox="1"/>
          <p:nvPr/>
        </p:nvSpPr>
        <p:spPr>
          <a:xfrm>
            <a:off x="2314281" y="8317974"/>
            <a:ext cx="3013683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/>
              <a:t>In your personal development lessons you will gain skills that will develop you in to a well rounded individual you will explore, relationships, health and wellbeing, the economy, crime, British values – these will all help you to live in the wider world.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31875" y="7762409"/>
            <a:ext cx="180881" cy="14811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5488985" y="1939481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>
              <a:solidFill>
                <a:schemeClr val="tx1"/>
              </a:solidFill>
            </a:endParaRPr>
          </a:p>
          <a:p>
            <a:pPr algn="ctr"/>
            <a:r>
              <a:rPr lang="en-GB" sz="1100" b="1">
                <a:solidFill>
                  <a:schemeClr val="tx1"/>
                </a:solidFill>
              </a:rPr>
              <a:t>TOPIC HT3B </a:t>
            </a:r>
            <a:r>
              <a:rPr lang="en-US" sz="1100" b="1">
                <a:solidFill>
                  <a:schemeClr val="tx1"/>
                </a:solidFill>
              </a:rPr>
              <a:t>British Values + Living in the wider world </a:t>
            </a:r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73620" y="8297999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>
              <a:solidFill>
                <a:schemeClr val="tx1"/>
              </a:solidFill>
            </a:endParaRPr>
          </a:p>
          <a:p>
            <a:pPr algn="ctr"/>
            <a:r>
              <a:rPr lang="en-GB" sz="1100" b="1">
                <a:solidFill>
                  <a:schemeClr val="tx1"/>
                </a:solidFill>
              </a:rPr>
              <a:t>TOPIC HT1A  </a:t>
            </a:r>
            <a:r>
              <a:rPr lang="en-US" sz="1100" b="1">
                <a:solidFill>
                  <a:schemeClr val="tx1"/>
                </a:solidFill>
              </a:rPr>
              <a:t>Health and Mental Wellbeing</a:t>
            </a:r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-42448" y="5397098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>
              <a:solidFill>
                <a:schemeClr val="tx1"/>
              </a:solidFill>
            </a:endParaRPr>
          </a:p>
          <a:p>
            <a:pPr algn="ctr"/>
            <a:r>
              <a:rPr lang="en-GB" sz="1100" b="1">
                <a:solidFill>
                  <a:schemeClr val="tx1"/>
                </a:solidFill>
              </a:rPr>
              <a:t>TOPIC HT2A </a:t>
            </a:r>
            <a:r>
              <a:rPr lang="en-US" sz="1100" b="1">
                <a:solidFill>
                  <a:schemeClr val="tx1"/>
                </a:solidFill>
              </a:rPr>
              <a:t>Careers and Economic Education</a:t>
            </a:r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815656" y="6626748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>
              <a:solidFill>
                <a:schemeClr val="tx1"/>
              </a:solidFill>
            </a:endParaRPr>
          </a:p>
          <a:p>
            <a:pPr algn="ctr"/>
            <a:r>
              <a:rPr lang="en-GB" sz="1100" b="1">
                <a:solidFill>
                  <a:schemeClr val="tx1"/>
                </a:solidFill>
              </a:rPr>
              <a:t>TOPIC HT1B RSE (Relationships and sex education)</a:t>
            </a:r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99066" y="7318134"/>
            <a:ext cx="1527092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600"/>
              <a:t> 2 Anxiety and depression.. Positive or negative effect on  your or others’ mental health. The importance of sufficient good quality sleep and exercise for good health.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182379" y="6391771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>
                <a:solidFill>
                  <a:schemeClr val="tx1"/>
                </a:solidFill>
              </a:rPr>
              <a:t>Assessment – SMHW QUIZ</a:t>
            </a:r>
            <a:endParaRPr lang="en-GB" sz="800" b="1">
              <a:solidFill>
                <a:schemeClr val="tx1"/>
              </a:solidFill>
              <a:cs typeface="Calibri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4802971" y="5530862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>
                <a:solidFill>
                  <a:schemeClr val="tx1"/>
                </a:solidFill>
              </a:rPr>
              <a:t>Assessment – SMHW QUIZ</a:t>
            </a:r>
            <a:endParaRPr lang="en-GB" sz="800" b="1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3189" y="4776365"/>
            <a:ext cx="9962" cy="17757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/>
          <p:cNvSpPr/>
          <p:nvPr/>
        </p:nvSpPr>
        <p:spPr>
          <a:xfrm>
            <a:off x="933843" y="4462916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>
                <a:solidFill>
                  <a:schemeClr val="tx1"/>
                </a:solidFill>
              </a:rPr>
              <a:t>Assessment – SMHW QUIZ</a:t>
            </a:r>
            <a:endParaRPr lang="en-GB" sz="800" b="1">
              <a:solidFill>
                <a:schemeClr val="tx1"/>
              </a:solidFill>
              <a:cs typeface="Calibri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5581229" y="3700084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>
                <a:solidFill>
                  <a:schemeClr val="tx1"/>
                </a:solidFill>
              </a:rPr>
              <a:t>Assessment – SMHW QUIZ</a:t>
            </a:r>
            <a:endParaRPr lang="en-GB" sz="800" b="1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82" idx="1"/>
          </p:cNvCxnSpPr>
          <p:nvPr/>
        </p:nvCxnSpPr>
        <p:spPr>
          <a:xfrm flipV="1">
            <a:off x="5301028" y="3831221"/>
            <a:ext cx="280201" cy="11467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76140" y="378712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83756" y="3787122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Rectangle 188"/>
          <p:cNvSpPr/>
          <p:nvPr/>
        </p:nvSpPr>
        <p:spPr>
          <a:xfrm>
            <a:off x="1368416" y="2457244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>
                <a:solidFill>
                  <a:schemeClr val="tx1"/>
                </a:solidFill>
              </a:rPr>
              <a:t>Assessment – SMHW QUIZ</a:t>
            </a:r>
            <a:endParaRPr lang="en-GB" sz="800" b="1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771589" y="27887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Box 190"/>
          <p:cNvSpPr txBox="1"/>
          <p:nvPr/>
        </p:nvSpPr>
        <p:spPr>
          <a:xfrm>
            <a:off x="3070708" y="3341065"/>
            <a:ext cx="12572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/>
              <a:t>2. The physical and psychological consequences of addiction, including alcohol dependency. Drinking, smoking, drugs, impacts and support. 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5775907" y="4442509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>
              <a:solidFill>
                <a:schemeClr val="tx1"/>
              </a:solidFill>
            </a:endParaRPr>
          </a:p>
          <a:p>
            <a:pPr algn="ctr"/>
            <a:r>
              <a:rPr lang="en-GB" sz="1100" b="1">
                <a:solidFill>
                  <a:schemeClr val="tx1"/>
                </a:solidFill>
              </a:rPr>
              <a:t>TOPIC HT2B RSE (Relationships and sex education) and Online Safety.</a:t>
            </a:r>
            <a:endParaRPr lang="en-GB" sz="1200">
              <a:solidFill>
                <a:schemeClr val="tx1"/>
              </a:solidFill>
            </a:endParaRPr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31558" y="7750419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199458" y="7967561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197282" y="7750356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803403" y="6799171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88499" y="6734399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888885" y="6723743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4475952" y="6259728"/>
            <a:ext cx="12995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/>
              <a:t>1, The role of pleasure in intimate relationships, including orgasms.  Sex and relationships, positively or negatively, e.g. physical,- choice to delay sex .</a:t>
            </a:r>
            <a:endParaRPr lang="en-GB" sz="600"/>
          </a:p>
        </p:txBody>
      </p: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26400" y="5830024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678210" y="5792306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578808" y="4805863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815838" y="5915960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613030" y="4834279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/>
          <p:cNvSpPr txBox="1"/>
          <p:nvPr/>
        </p:nvSpPr>
        <p:spPr>
          <a:xfrm>
            <a:off x="4582639" y="2446164"/>
            <a:ext cx="785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/>
              <a:t>1. Individual liberty - Diversity in Britain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247584" y="2433767"/>
            <a:ext cx="11604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/>
              <a:t>2. Immigration, Refugees, asylum seekers.  Links to British economy.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355377" y="2448251"/>
            <a:ext cx="8785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/>
              <a:t>3. Religion and Culture in Britain. 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6732961D139D4B91592E484C4CEA72" ma:contentTypeVersion="12" ma:contentTypeDescription="Create a new document." ma:contentTypeScope="" ma:versionID="79f938befa871ba392633763862aa9c0">
  <xsd:schema xmlns:xsd="http://www.w3.org/2001/XMLSchema" xmlns:xs="http://www.w3.org/2001/XMLSchema" xmlns:p="http://schemas.microsoft.com/office/2006/metadata/properties" xmlns:ns2="ec27fcd9-f279-4820-b8d5-c0c995a7061e" xmlns:ns3="f546131d-ecdf-4446-bca6-0ffd33f05779" targetNamespace="http://schemas.microsoft.com/office/2006/metadata/properties" ma:root="true" ma:fieldsID="9be778f2d97d02ae47d1c6d387b8e31d" ns2:_="" ns3:_="">
    <xsd:import namespace="ec27fcd9-f279-4820-b8d5-c0c995a7061e"/>
    <xsd:import namespace="f546131d-ecdf-4446-bca6-0ffd33f057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27fcd9-f279-4820-b8d5-c0c995a706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46131d-ecdf-4446-bca6-0ffd33f0577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B2C420-0248-42C8-BB7E-1DB9A6A87A0A}">
  <ds:schemaRefs>
    <ds:schemaRef ds:uri="2ae8b9b8-deb7-4e47-ba09-cc2898df0d8c"/>
    <ds:schemaRef ds:uri="baff96f5-a7d4-4f1d-8526-ffc6a0e3c1d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DD3EEC0-CFAC-48A5-BACE-88F3536432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27fcd9-f279-4820-b8d5-c0c995a7061e"/>
    <ds:schemaRef ds:uri="f546131d-ecdf-4446-bca6-0ffd33f05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63EF6B-7B02-4594-94B6-1B0193FFCD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A4 Paper (210x297 mm)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revision>2</cp:revision>
  <dcterms:created xsi:type="dcterms:W3CDTF">2019-07-02T10:31:49Z</dcterms:created>
  <dcterms:modified xsi:type="dcterms:W3CDTF">2021-09-09T15:57:24Z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0x0101003F6732961D139D4B91592E484C4CEA72</vt:lpwstr>
  </property>
</Properties>
</file>