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Start of year 9 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806413" y="9418542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Refresh on ethos </a:t>
            </a:r>
            <a:r>
              <a:rPr lang="en-US" sz="800" dirty="0" smtClean="0"/>
              <a:t>and what it looks like in practice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028451" y="8454110"/>
            <a:ext cx="1901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 re-embed </a:t>
            </a:r>
            <a:r>
              <a:rPr lang="en-US" sz="800" dirty="0" smtClean="0"/>
              <a:t>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Autumn </a:t>
            </a:r>
            <a:r>
              <a:rPr lang="en-US" sz="1200" b="1" dirty="0" smtClean="0">
                <a:solidFill>
                  <a:schemeClr val="tx1"/>
                </a:solidFill>
              </a:rPr>
              <a:t>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625220" y="8025861"/>
            <a:ext cx="948340" cy="54861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Skills we will work on this term: </a:t>
            </a:r>
            <a:r>
              <a:rPr lang="en-GB" sz="800" b="1" i="1" dirty="0" smtClean="0">
                <a:solidFill>
                  <a:schemeClr val="tx1"/>
                </a:solidFill>
              </a:rPr>
              <a:t>Describe </a:t>
            </a:r>
            <a:r>
              <a:rPr lang="en-GB" sz="800" b="1" dirty="0" smtClean="0">
                <a:solidFill>
                  <a:schemeClr val="tx1"/>
                </a:solidFill>
              </a:rPr>
              <a:t>and Explain</a:t>
            </a:r>
            <a:r>
              <a:rPr lang="en-GB" sz="800" b="1" i="1" dirty="0" smtClean="0">
                <a:solidFill>
                  <a:schemeClr val="tx1"/>
                </a:solidFill>
              </a:rPr>
              <a:t> </a:t>
            </a:r>
            <a:endParaRPr lang="en-GB" sz="800" b="1" i="1" dirty="0" smtClean="0">
              <a:solidFill>
                <a:schemeClr val="tx1"/>
              </a:solidFill>
            </a:endParaRPr>
          </a:p>
          <a:p>
            <a:endParaRPr lang="en-GB" sz="800" dirty="0" smtClean="0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88471" y="7007057"/>
            <a:ext cx="1000742" cy="121113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Skills we will work on this term: </a:t>
            </a:r>
            <a:r>
              <a:rPr lang="en-GB" sz="800" b="1" i="1" dirty="0" smtClean="0">
                <a:solidFill>
                  <a:schemeClr val="tx1"/>
                </a:solidFill>
              </a:rPr>
              <a:t>Evaluation </a:t>
            </a:r>
            <a:r>
              <a:rPr lang="en-GB" sz="800" b="1" dirty="0" smtClean="0">
                <a:solidFill>
                  <a:schemeClr val="tx1"/>
                </a:solidFill>
              </a:rPr>
              <a:t>and </a:t>
            </a:r>
            <a:r>
              <a:rPr lang="en-GB" sz="800" b="1" i="1" dirty="0" smtClean="0">
                <a:solidFill>
                  <a:schemeClr val="tx1"/>
                </a:solidFill>
              </a:rPr>
              <a:t>Interpreting </a:t>
            </a:r>
            <a:r>
              <a:rPr lang="en-GB" sz="800" b="1" i="1" dirty="0" smtClean="0">
                <a:solidFill>
                  <a:schemeClr val="tx1"/>
                </a:solidFill>
              </a:rPr>
              <a:t>the different network topologies including advantages and disadvantages</a:t>
            </a:r>
            <a:endParaRPr lang="en-GB" sz="800" b="1" i="1" dirty="0" smtClean="0">
              <a:solidFill>
                <a:schemeClr val="tx1"/>
              </a:solidFill>
            </a:endParaRPr>
          </a:p>
          <a:p>
            <a:pPr algn="ctr"/>
            <a:endParaRPr lang="en-GB" sz="800" dirty="0" smtClean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559969" y="6494437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5554933" y="5694987"/>
            <a:ext cx="1077995" cy="100910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Skills we will work on this term:</a:t>
            </a:r>
          </a:p>
          <a:p>
            <a:pPr algn="ctr"/>
            <a:r>
              <a:rPr lang="en-GB" sz="800" b="1" i="1" dirty="0" smtClean="0">
                <a:solidFill>
                  <a:schemeClr val="tx1"/>
                </a:solidFill>
              </a:rPr>
              <a:t>Application </a:t>
            </a:r>
            <a:r>
              <a:rPr lang="en-GB" sz="800" b="1" dirty="0" smtClean="0">
                <a:solidFill>
                  <a:schemeClr val="tx1"/>
                </a:solidFill>
              </a:rPr>
              <a:t>and </a:t>
            </a:r>
            <a:r>
              <a:rPr lang="en-GB" sz="800" b="1" i="1" dirty="0" smtClean="0">
                <a:solidFill>
                  <a:schemeClr val="tx1"/>
                </a:solidFill>
              </a:rPr>
              <a:t>Analysis </a:t>
            </a:r>
            <a:r>
              <a:rPr lang="en-GB" sz="800" b="1" i="1" dirty="0" smtClean="0">
                <a:solidFill>
                  <a:schemeClr val="tx1"/>
                </a:solidFill>
              </a:rPr>
              <a:t>of the four stages of computational thinking </a:t>
            </a:r>
            <a:endParaRPr lang="en-GB" sz="800" b="1" i="1" dirty="0" smtClean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1013900" y="35959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</a:t>
            </a:r>
            <a:r>
              <a:rPr lang="en-US" sz="1000" b="1" dirty="0">
                <a:solidFill>
                  <a:schemeClr val="tx1"/>
                </a:solidFill>
              </a:rPr>
              <a:t>9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r>
              <a:rPr lang="en-US" sz="1000" b="1" dirty="0" smtClean="0">
                <a:solidFill>
                  <a:schemeClr val="tx1"/>
                </a:solidFill>
              </a:rPr>
              <a:t>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759181" y="249598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</a:t>
            </a:r>
            <a:r>
              <a:rPr lang="en-GB" sz="1100" dirty="0" smtClean="0"/>
              <a:t>10</a:t>
            </a:r>
            <a:r>
              <a:rPr lang="en-GB" sz="1100" dirty="0" smtClean="0"/>
              <a:t> </a:t>
            </a:r>
            <a:r>
              <a:rPr lang="en-GB" sz="1100" dirty="0" smtClean="0"/>
              <a:t>this way!</a:t>
            </a:r>
            <a:endParaRPr lang="en-GB" sz="1100" dirty="0"/>
          </a:p>
        </p:txBody>
      </p:sp>
      <p:sp>
        <p:nvSpPr>
          <p:cNvPr id="320" name="Rectangle 319"/>
          <p:cNvSpPr/>
          <p:nvPr/>
        </p:nvSpPr>
        <p:spPr>
          <a:xfrm>
            <a:off x="155575" y="5044286"/>
            <a:ext cx="1939986" cy="45059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Skills we will work on this term: </a:t>
            </a:r>
            <a:r>
              <a:rPr lang="en-GB" sz="800" b="1" i="1" dirty="0" smtClean="0">
                <a:solidFill>
                  <a:schemeClr val="tx1"/>
                </a:solidFill>
              </a:rPr>
              <a:t>Explain</a:t>
            </a:r>
            <a:r>
              <a:rPr lang="en-GB" sz="800" b="1" dirty="0">
                <a:solidFill>
                  <a:schemeClr val="tx1"/>
                </a:solidFill>
              </a:rPr>
              <a:t> </a:t>
            </a:r>
            <a:r>
              <a:rPr lang="en-GB" sz="800" b="1" dirty="0" smtClean="0">
                <a:solidFill>
                  <a:schemeClr val="tx1"/>
                </a:solidFill>
              </a:rPr>
              <a:t>how you could use all the data types and functions to create a quiz/calculator</a:t>
            </a:r>
            <a:endParaRPr lang="en-GB" sz="800" b="1" i="1" dirty="0" smtClean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249383" y="3232107"/>
            <a:ext cx="1534602" cy="59846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Skills we will work on this term: </a:t>
            </a:r>
            <a:r>
              <a:rPr lang="en-GB" sz="800" b="1" dirty="0" smtClean="0">
                <a:solidFill>
                  <a:schemeClr val="tx1"/>
                </a:solidFill>
              </a:rPr>
              <a:t>Explain and analysing</a:t>
            </a:r>
            <a:r>
              <a:rPr lang="en-GB" sz="800" b="1" i="1" dirty="0" smtClean="0">
                <a:solidFill>
                  <a:schemeClr val="tx1"/>
                </a:solidFill>
              </a:rPr>
              <a:t> the difference between an embedded system and a non-embedded system?</a:t>
            </a:r>
            <a:endParaRPr lang="en-GB" sz="800" b="1" dirty="0" smtClean="0">
              <a:solidFill>
                <a:schemeClr val="tx1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22023" y="275721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49247" y="276741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419086" y="2386344"/>
            <a:ext cx="903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the creative commons license?</a:t>
            </a:r>
            <a:endParaRPr lang="en-GB" sz="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475492" y="2374837"/>
            <a:ext cx="730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the ethical and cultural issues linked to  IT and computer science?</a:t>
            </a:r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0200" y="37192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8387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3187" y="37090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72761" y="37432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41056" y="27807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4046638" y="2482248"/>
            <a:ext cx="800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meant by the copy right act?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210717" y="2404597"/>
            <a:ext cx="9580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</a:t>
            </a:r>
            <a:r>
              <a:rPr lang="en-GB" sz="600" dirty="0" smtClean="0"/>
              <a:t>does the data protection act mean</a:t>
            </a:r>
            <a:r>
              <a:rPr lang="en-GB" sz="600" dirty="0" smtClean="0"/>
              <a:t>?</a:t>
            </a:r>
            <a:endParaRPr lang="en-GB" sz="600" dirty="0"/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89076" y="4720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55462" y="4719897"/>
            <a:ext cx="83035" cy="20307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52607" y="4693020"/>
            <a:ext cx="7526" cy="25616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331" y="47234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542276" y="5828818"/>
            <a:ext cx="13893" cy="1001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9821" y="5799292"/>
            <a:ext cx="36192" cy="1480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376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665590" y="5772235"/>
            <a:ext cx="63329" cy="17510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29968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3901475" y="4342104"/>
            <a:ext cx="74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Give an example of a data types and an operator? </a:t>
            </a:r>
            <a:endParaRPr lang="en-GB" sz="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373977" y="4340905"/>
            <a:ext cx="597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State where an IF and Else function would be used?</a:t>
            </a:r>
            <a:endParaRPr lang="en-GB" sz="600" dirty="0"/>
          </a:p>
        </p:txBody>
      </p:sp>
      <p:sp>
        <p:nvSpPr>
          <p:cNvPr id="154" name="TextBox 153"/>
          <p:cNvSpPr txBox="1"/>
          <p:nvPr/>
        </p:nvSpPr>
        <p:spPr>
          <a:xfrm>
            <a:off x="2677339" y="4383477"/>
            <a:ext cx="476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Give an example of a FOR loop?</a:t>
            </a:r>
            <a:endParaRPr lang="en-GB" sz="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1965001" y="4370713"/>
            <a:ext cx="4768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Give an example of</a:t>
            </a:r>
            <a:r>
              <a:rPr lang="en-GB" sz="600" dirty="0" smtClean="0"/>
              <a:t> a WHILE loop? </a:t>
            </a:r>
            <a:endParaRPr lang="en-GB" sz="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4541315" y="4350565"/>
            <a:ext cx="69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When would you use  a print function?</a:t>
            </a:r>
            <a:endParaRPr lang="en-GB" sz="600" dirty="0"/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0601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66" idx="2"/>
          </p:cNvCxnSpPr>
          <p:nvPr/>
        </p:nvCxnSpPr>
        <p:spPr>
          <a:xfrm flipV="1">
            <a:off x="3223683" y="6792894"/>
            <a:ext cx="237052" cy="10930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789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1669" y="66833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185723" y="6430986"/>
            <a:ext cx="1188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Explain what</a:t>
            </a:r>
            <a:r>
              <a:rPr lang="en-GB" sz="600" dirty="0"/>
              <a:t> </a:t>
            </a:r>
            <a:r>
              <a:rPr lang="en-GB" sz="600" dirty="0" smtClean="0"/>
              <a:t>a network protocol is and the different types?</a:t>
            </a:r>
            <a:endParaRPr lang="en-GB" sz="600" dirty="0"/>
          </a:p>
        </p:txBody>
      </p:sp>
      <p:sp>
        <p:nvSpPr>
          <p:cNvPr id="166" name="TextBox 165"/>
          <p:cNvSpPr txBox="1"/>
          <p:nvPr/>
        </p:nvSpPr>
        <p:spPr>
          <a:xfrm>
            <a:off x="3111476" y="6331229"/>
            <a:ext cx="698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State the different network topologies?</a:t>
            </a:r>
            <a:endParaRPr lang="en-GB" sz="600" dirty="0"/>
          </a:p>
        </p:txBody>
      </p:sp>
      <p:sp>
        <p:nvSpPr>
          <p:cNvPr id="167" name="TextBox 166"/>
          <p:cNvSpPr txBox="1"/>
          <p:nvPr/>
        </p:nvSpPr>
        <p:spPr>
          <a:xfrm>
            <a:off x="3583078" y="6340965"/>
            <a:ext cx="950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meant by the terminology LAN and give an example?</a:t>
            </a:r>
            <a:endParaRPr lang="en-GB" sz="6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487590" y="6347000"/>
            <a:ext cx="89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meant by the terminology WAN and give an example?</a:t>
            </a:r>
            <a:endParaRPr lang="en-GB" sz="600" dirty="0" smtClean="0"/>
          </a:p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557477" y="6338796"/>
            <a:ext cx="73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Draw a diagram explaining packet switching?</a:t>
            </a:r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22246" y="7789281"/>
            <a:ext cx="146703" cy="2168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51546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09758" y="7749597"/>
            <a:ext cx="96655" cy="1773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34364" y="7749597"/>
            <a:ext cx="29191" cy="1686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5950" y="76940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3988528" y="7394451"/>
            <a:ext cx="1060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Can you perform a binary addition and subtraction? </a:t>
            </a:r>
            <a:endParaRPr lang="en-GB" sz="600" dirty="0"/>
          </a:p>
        </p:txBody>
      </p:sp>
      <p:sp>
        <p:nvSpPr>
          <p:cNvPr id="183" name="Rectangle 182"/>
          <p:cNvSpPr/>
          <p:nvPr/>
        </p:nvSpPr>
        <p:spPr>
          <a:xfrm>
            <a:off x="74941" y="8915140"/>
            <a:ext cx="1222081" cy="9562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TOPIC 1: </a:t>
            </a:r>
            <a:r>
              <a:rPr lang="en-GB" sz="1200" b="1" dirty="0" smtClean="0">
                <a:solidFill>
                  <a:schemeClr val="tx1"/>
                </a:solidFill>
              </a:rPr>
              <a:t>Data Representation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34650" y="5709609"/>
            <a:ext cx="1095882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</a:t>
            </a:r>
            <a:r>
              <a:rPr lang="en-GB" sz="1100" b="1" dirty="0" smtClean="0">
                <a:solidFill>
                  <a:schemeClr val="tx1"/>
                </a:solidFill>
              </a:rPr>
              <a:t>3: Computational Thinking </a:t>
            </a:r>
            <a:endParaRPr lang="en-GB" sz="1100" b="1" dirty="0" smtClean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24697" y="3553885"/>
            <a:ext cx="1115787" cy="8088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</a:t>
            </a:r>
            <a:r>
              <a:rPr lang="en-GB" sz="1100" b="1" dirty="0" smtClean="0">
                <a:solidFill>
                  <a:schemeClr val="tx1"/>
                </a:solidFill>
              </a:rPr>
              <a:t>5: Computer Systems CPU and memory </a:t>
            </a:r>
            <a:endParaRPr lang="en-GB" sz="1100" b="1" dirty="0" smtClean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619406" y="7781341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5688103" y="7093635"/>
            <a:ext cx="1095882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2: </a:t>
            </a:r>
            <a:r>
              <a:rPr lang="en-GB" sz="1100" b="1" dirty="0" smtClean="0">
                <a:solidFill>
                  <a:schemeClr val="tx1"/>
                </a:solidFill>
              </a:rPr>
              <a:t>Computer Networks </a:t>
            </a:r>
            <a:endParaRPr lang="en-GB" sz="1100" b="1" dirty="0" smtClean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583187" y="5705193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5703267" y="4614560"/>
            <a:ext cx="1095882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</a:t>
            </a:r>
            <a:r>
              <a:rPr lang="en-GB" sz="1100" b="1" dirty="0">
                <a:solidFill>
                  <a:schemeClr val="tx1"/>
                </a:solidFill>
              </a:rPr>
              <a:t>4</a:t>
            </a:r>
            <a:r>
              <a:rPr lang="en-GB" sz="1100" b="1" dirty="0" smtClean="0">
                <a:solidFill>
                  <a:schemeClr val="tx1"/>
                </a:solidFill>
              </a:rPr>
              <a:t>: Python Programming</a:t>
            </a:r>
            <a:endParaRPr lang="en-GB" sz="1100" b="1" dirty="0" smtClean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745016" y="4460511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4640400" y="3897838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672702" y="1636342"/>
            <a:ext cx="1115787" cy="97229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</a:t>
            </a:r>
            <a:r>
              <a:rPr lang="en-GB" sz="1100" b="1" dirty="0" smtClean="0">
                <a:solidFill>
                  <a:schemeClr val="tx1"/>
                </a:solidFill>
              </a:rPr>
              <a:t>6: Ethical, legal, cultural and environmental issues  </a:t>
            </a:r>
            <a:endParaRPr lang="en-GB" sz="1100" b="1" dirty="0" smtClean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1297023" y="3004384"/>
            <a:ext cx="766859" cy="42444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1046598" y="7398553"/>
            <a:ext cx="833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Can you convert Binary to Denary?</a:t>
            </a:r>
            <a:endParaRPr lang="en-GB" sz="600" dirty="0"/>
          </a:p>
        </p:txBody>
      </p:sp>
      <p:sp>
        <p:nvSpPr>
          <p:cNvPr id="191" name="TextBox 190"/>
          <p:cNvSpPr txBox="1"/>
          <p:nvPr/>
        </p:nvSpPr>
        <p:spPr>
          <a:xfrm>
            <a:off x="1738297" y="7384605"/>
            <a:ext cx="783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Can you perform a binary shift?</a:t>
            </a:r>
            <a:endParaRPr lang="en-GB" sz="600" dirty="0"/>
          </a:p>
        </p:txBody>
      </p:sp>
      <p:sp>
        <p:nvSpPr>
          <p:cNvPr id="194" name="TextBox 193"/>
          <p:cNvSpPr txBox="1"/>
          <p:nvPr/>
        </p:nvSpPr>
        <p:spPr>
          <a:xfrm>
            <a:off x="2475679" y="7395677"/>
            <a:ext cx="77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the 3 types of logic gates</a:t>
            </a:r>
            <a:endParaRPr lang="en-GB" sz="600" dirty="0"/>
          </a:p>
        </p:txBody>
      </p:sp>
      <p:sp>
        <p:nvSpPr>
          <p:cNvPr id="195" name="TextBox 194"/>
          <p:cNvSpPr txBox="1"/>
          <p:nvPr/>
        </p:nvSpPr>
        <p:spPr>
          <a:xfrm>
            <a:off x="3138045" y="7412872"/>
            <a:ext cx="945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ASCII and give examples?</a:t>
            </a:r>
            <a:endParaRPr lang="en-GB" sz="600" dirty="0"/>
          </a:p>
        </p:txBody>
      </p:sp>
      <p:sp>
        <p:nvSpPr>
          <p:cNvPr id="196" name="TextBox 195"/>
          <p:cNvSpPr txBox="1"/>
          <p:nvPr/>
        </p:nvSpPr>
        <p:spPr>
          <a:xfrm>
            <a:off x="2018338" y="3339116"/>
            <a:ext cx="730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Identify and explain what a CPU is?</a:t>
            </a:r>
            <a:endParaRPr lang="en-GB" sz="600" dirty="0"/>
          </a:p>
        </p:txBody>
      </p:sp>
      <p:sp>
        <p:nvSpPr>
          <p:cNvPr id="197" name="TextBox 196"/>
          <p:cNvSpPr txBox="1"/>
          <p:nvPr/>
        </p:nvSpPr>
        <p:spPr>
          <a:xfrm>
            <a:off x="2610265" y="3388076"/>
            <a:ext cx="73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Identify the different types of computer memory?</a:t>
            </a:r>
            <a:endParaRPr lang="en-GB" sz="600" dirty="0"/>
          </a:p>
        </p:txBody>
      </p:sp>
      <p:sp>
        <p:nvSpPr>
          <p:cNvPr id="198" name="TextBox 197"/>
          <p:cNvSpPr txBox="1"/>
          <p:nvPr/>
        </p:nvSpPr>
        <p:spPr>
          <a:xfrm>
            <a:off x="3363777" y="3388075"/>
            <a:ext cx="730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an embedded system?</a:t>
            </a:r>
            <a:endParaRPr lang="en-GB" sz="600" dirty="0"/>
          </a:p>
        </p:txBody>
      </p:sp>
      <p:sp>
        <p:nvSpPr>
          <p:cNvPr id="199" name="TextBox 198"/>
          <p:cNvSpPr txBox="1"/>
          <p:nvPr/>
        </p:nvSpPr>
        <p:spPr>
          <a:xfrm>
            <a:off x="4114873" y="3369767"/>
            <a:ext cx="73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Give examples of different software utilities?</a:t>
            </a:r>
            <a:endParaRPr lang="en-GB" sz="600" dirty="0"/>
          </a:p>
        </p:txBody>
      </p:sp>
      <p:sp>
        <p:nvSpPr>
          <p:cNvPr id="200" name="TextBox 199"/>
          <p:cNvSpPr txBox="1"/>
          <p:nvPr/>
        </p:nvSpPr>
        <p:spPr>
          <a:xfrm>
            <a:off x="2230923" y="5367153"/>
            <a:ext cx="907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the four stages of computational thinking?</a:t>
            </a:r>
            <a:endParaRPr lang="en-GB" sz="600" dirty="0"/>
          </a:p>
        </p:txBody>
      </p:sp>
      <p:sp>
        <p:nvSpPr>
          <p:cNvPr id="201" name="TextBox 200"/>
          <p:cNvSpPr txBox="1"/>
          <p:nvPr/>
        </p:nvSpPr>
        <p:spPr>
          <a:xfrm>
            <a:off x="2854194" y="5474397"/>
            <a:ext cx="81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an algorithm?</a:t>
            </a:r>
            <a:endParaRPr lang="en-GB" sz="600" dirty="0"/>
          </a:p>
        </p:txBody>
      </p:sp>
      <p:sp>
        <p:nvSpPr>
          <p:cNvPr id="202" name="TextBox 201"/>
          <p:cNvSpPr txBox="1"/>
          <p:nvPr/>
        </p:nvSpPr>
        <p:spPr>
          <a:xfrm>
            <a:off x="3251146" y="5386665"/>
            <a:ext cx="67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the symbols used in flow charts?</a:t>
            </a:r>
            <a:endParaRPr lang="en-GB" sz="600" dirty="0"/>
          </a:p>
        </p:txBody>
      </p:sp>
      <p:sp>
        <p:nvSpPr>
          <p:cNvPr id="203" name="TextBox 202"/>
          <p:cNvSpPr txBox="1"/>
          <p:nvPr/>
        </p:nvSpPr>
        <p:spPr>
          <a:xfrm>
            <a:off x="3633055" y="5374794"/>
            <a:ext cx="893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a sort algorithm?</a:t>
            </a:r>
            <a:endParaRPr lang="en-GB" sz="600" dirty="0"/>
          </a:p>
        </p:txBody>
      </p:sp>
      <p:sp>
        <p:nvSpPr>
          <p:cNvPr id="204" name="TextBox 203"/>
          <p:cNvSpPr txBox="1"/>
          <p:nvPr/>
        </p:nvSpPr>
        <p:spPr>
          <a:xfrm>
            <a:off x="4244547" y="5400667"/>
            <a:ext cx="866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a search algorithm? 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686</TotalTime>
  <Words>476</Words>
  <Application>Microsoft Office PowerPoint</Application>
  <PresentationFormat>A4 Paper (210x297 mm)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User</cp:lastModifiedBy>
  <cp:revision>57</cp:revision>
  <dcterms:created xsi:type="dcterms:W3CDTF">2019-07-02T10:31:49Z</dcterms:created>
  <dcterms:modified xsi:type="dcterms:W3CDTF">2020-04-20T14:57:59Z</dcterms:modified>
</cp:coreProperties>
</file>