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416297" y="294068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8 begins</a:t>
            </a:r>
          </a:p>
        </p:txBody>
      </p:sp>
      <p:sp>
        <p:nvSpPr>
          <p:cNvPr id="262" name="Oval 261"/>
          <p:cNvSpPr/>
          <p:nvPr/>
        </p:nvSpPr>
        <p:spPr>
          <a:xfrm>
            <a:off x="5695931" y="877945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 Autumn Term 2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90402" cy="81417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3d skull</a:t>
            </a:r>
          </a:p>
        </p:txBody>
      </p:sp>
      <p:sp>
        <p:nvSpPr>
          <p:cNvPr id="296" name="Oval 295"/>
          <p:cNvSpPr/>
          <p:nvPr/>
        </p:nvSpPr>
        <p:spPr>
          <a:xfrm>
            <a:off x="1145648" y="552816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923933" y="6783176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End of topic assessment: Mixed media portrait</a:t>
            </a:r>
          </a:p>
        </p:txBody>
      </p:sp>
      <p:sp>
        <p:nvSpPr>
          <p:cNvPr id="299" name="Oval 298"/>
          <p:cNvSpPr/>
          <p:nvPr/>
        </p:nvSpPr>
        <p:spPr>
          <a:xfrm>
            <a:off x="4770536" y="479245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996100" y="4860304"/>
            <a:ext cx="818281" cy="7653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Monoprint cell</a:t>
            </a:r>
          </a:p>
        </p:txBody>
      </p:sp>
      <p:sp>
        <p:nvSpPr>
          <p:cNvPr id="302" name="Oval 301"/>
          <p:cNvSpPr/>
          <p:nvPr/>
        </p:nvSpPr>
        <p:spPr>
          <a:xfrm>
            <a:off x="1013900" y="359596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42" y="1597210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</a:t>
            </a:r>
            <a:r>
              <a:rPr lang="en-US" sz="1000" b="1">
                <a:solidFill>
                  <a:schemeClr val="tx1"/>
                </a:solidFill>
              </a:rPr>
              <a:t>Year 9 </a:t>
            </a:r>
            <a:r>
              <a:rPr lang="en-US" sz="1000" b="1" dirty="0">
                <a:solidFill>
                  <a:schemeClr val="tx1"/>
                </a:solidFill>
              </a:rPr>
              <a:t>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10 this way!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5930061" y="1900086"/>
            <a:ext cx="860684" cy="79431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Assessed piece</a:t>
            </a:r>
            <a:r>
              <a:rPr lang="en-GB" sz="800" b="1">
                <a:solidFill>
                  <a:schemeClr val="tx1"/>
                </a:solidFill>
              </a:rPr>
              <a:t>: Transition Unit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dirty="0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08559" y="27384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75777" y="27677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606902" y="2441156"/>
            <a:ext cx="63480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728448" y="2451771"/>
            <a:ext cx="91767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10200" y="371920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8387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92273" y="27849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3187" y="37090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72761" y="37432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41056" y="278070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719668" y="3362552"/>
            <a:ext cx="6924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496349" y="3385798"/>
            <a:ext cx="7754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260946" y="3346514"/>
            <a:ext cx="6284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114060" y="2482248"/>
            <a:ext cx="7329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369666" y="2491268"/>
            <a:ext cx="8373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937021" y="3388698"/>
            <a:ext cx="6866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89076" y="472060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26691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22401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25331" y="472348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388038" y="4349466"/>
            <a:ext cx="6532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572398" y="4447716"/>
            <a:ext cx="8140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915746" y="4357415"/>
            <a:ext cx="65741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44" name="TextBox 143"/>
          <p:cNvSpPr txBox="1"/>
          <p:nvPr/>
        </p:nvSpPr>
        <p:spPr>
          <a:xfrm>
            <a:off x="3549891" y="4360355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5" name="TextBox 144"/>
          <p:cNvSpPr txBox="1"/>
          <p:nvPr/>
        </p:nvSpPr>
        <p:spPr>
          <a:xfrm>
            <a:off x="1728448" y="4386373"/>
            <a:ext cx="8554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6169" y="57025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9820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2376" y="473091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5237" y="57132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1548" y="571220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2169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647184" y="5382009"/>
            <a:ext cx="7430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239509" y="5341885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695508" y="5326818"/>
            <a:ext cx="62916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4195341" y="5341885"/>
            <a:ext cx="68095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56" name="TextBox 155"/>
          <p:cNvSpPr txBox="1"/>
          <p:nvPr/>
        </p:nvSpPr>
        <p:spPr>
          <a:xfrm>
            <a:off x="4020215" y="4420975"/>
            <a:ext cx="6922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57" name="TextBox 156"/>
          <p:cNvSpPr txBox="1"/>
          <p:nvPr/>
        </p:nvSpPr>
        <p:spPr>
          <a:xfrm>
            <a:off x="2151659" y="5380295"/>
            <a:ext cx="6910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0601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57744" y="671313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24305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185723" y="6430986"/>
            <a:ext cx="11884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6" name="TextBox 165"/>
          <p:cNvSpPr txBox="1"/>
          <p:nvPr/>
        </p:nvSpPr>
        <p:spPr>
          <a:xfrm>
            <a:off x="3231189" y="6349568"/>
            <a:ext cx="7606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67" name="TextBox 166"/>
          <p:cNvSpPr txBox="1"/>
          <p:nvPr/>
        </p:nvSpPr>
        <p:spPr>
          <a:xfrm>
            <a:off x="3761603" y="6377286"/>
            <a:ext cx="9509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68" name="TextBox 167"/>
          <p:cNvSpPr txBox="1"/>
          <p:nvPr/>
        </p:nvSpPr>
        <p:spPr>
          <a:xfrm>
            <a:off x="4511846" y="6490960"/>
            <a:ext cx="89012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670135" y="6348461"/>
            <a:ext cx="64526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50733" y="7728793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39392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06413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3555" y="76918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5950" y="76940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2016755" y="7418283"/>
            <a:ext cx="8168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77" name="TextBox 176"/>
          <p:cNvSpPr txBox="1"/>
          <p:nvPr/>
        </p:nvSpPr>
        <p:spPr>
          <a:xfrm>
            <a:off x="2687845" y="7337594"/>
            <a:ext cx="770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78" name="TextBox 177"/>
          <p:cNvSpPr txBox="1"/>
          <p:nvPr/>
        </p:nvSpPr>
        <p:spPr>
          <a:xfrm>
            <a:off x="3360673" y="7337594"/>
            <a:ext cx="8938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3" name="Rectangle 182"/>
          <p:cNvSpPr/>
          <p:nvPr/>
        </p:nvSpPr>
        <p:spPr>
          <a:xfrm>
            <a:off x="725574" y="8710630"/>
            <a:ext cx="1061760" cy="95620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TOPIC 1: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Art from Other Cultures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34650" y="5709609"/>
            <a:ext cx="1095882" cy="7422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2: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Cells, </a:t>
            </a:r>
            <a:r>
              <a:rPr lang="en-GB" sz="1100" b="1" dirty="0" err="1">
                <a:solidFill>
                  <a:schemeClr val="tx1"/>
                </a:solidFill>
              </a:rPr>
              <a:t>Klari</a:t>
            </a:r>
            <a:r>
              <a:rPr lang="en-GB" sz="1100" b="1" dirty="0">
                <a:solidFill>
                  <a:schemeClr val="tx1"/>
                </a:solidFill>
              </a:rPr>
              <a:t> Reis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92053" y="4511155"/>
            <a:ext cx="1571431" cy="36506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Assessed piece: Stencil portrait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25731" y="3512164"/>
            <a:ext cx="898202" cy="8088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3: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Graffiti Project</a:t>
            </a:r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8542" y="1753175"/>
            <a:ext cx="85351" cy="2682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0334" y="1704351"/>
            <a:ext cx="88136" cy="276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082" y="1970619"/>
            <a:ext cx="85351" cy="268247"/>
          </a:xfrm>
          <a:prstGeom prst="rect">
            <a:avLst/>
          </a:prstGeom>
        </p:spPr>
      </p:pic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582957" y="870171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043574" y="874111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11304" y="871695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80674" y="874925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42451" y="869259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046855" y="8382280"/>
            <a:ext cx="875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388844" y="8363159"/>
            <a:ext cx="7879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34" name="TextBox 133"/>
          <p:cNvSpPr txBox="1"/>
          <p:nvPr/>
        </p:nvSpPr>
        <p:spPr>
          <a:xfrm>
            <a:off x="3679288" y="8400576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6" name="TextBox 5"/>
          <p:cNvSpPr txBox="1"/>
          <p:nvPr/>
        </p:nvSpPr>
        <p:spPr>
          <a:xfrm>
            <a:off x="2226326" y="8364602"/>
            <a:ext cx="1091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Design based</a:t>
            </a:r>
          </a:p>
          <a:p>
            <a:r>
              <a:rPr lang="en-GB" sz="800" dirty="0"/>
              <a:t> Drawing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07160" y="8370798"/>
            <a:ext cx="1398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How to make an observational drawing?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51979" y="8354036"/>
            <a:ext cx="619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Gradient Shading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48284" y="8363159"/>
            <a:ext cx="559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Tonal Shading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38462" y="8295776"/>
            <a:ext cx="802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Developing pencil control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85181" y="7391030"/>
            <a:ext cx="893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is a collage?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88487" y="7375548"/>
            <a:ext cx="839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is a 3d piece?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72114" y="7418283"/>
            <a:ext cx="931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Mixing colours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90868" y="7343010"/>
            <a:ext cx="1194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Painting with water based markers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24826" y="7528240"/>
            <a:ext cx="943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Developing Brush control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66567" y="6380154"/>
            <a:ext cx="982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Responding to feedback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69837" y="6372777"/>
            <a:ext cx="987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Analysing work of others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6539" y="6360608"/>
            <a:ext cx="1016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Making editorial decisions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74222" y="5409870"/>
            <a:ext cx="783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Tonal </a:t>
            </a:r>
            <a:r>
              <a:rPr lang="en-GB" sz="800" dirty="0" err="1"/>
              <a:t>Monoprinting</a:t>
            </a:r>
            <a:endParaRPr lang="en-GB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2114745" y="5332138"/>
            <a:ext cx="87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Expressive </a:t>
            </a:r>
            <a:r>
              <a:rPr lang="en-GB" sz="800" dirty="0" err="1"/>
              <a:t>Markmaking</a:t>
            </a:r>
            <a:endParaRPr lang="en-GB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2685604" y="5350817"/>
            <a:ext cx="625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Expressive drawing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04238" y="5509197"/>
            <a:ext cx="853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Refining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16406" y="5380295"/>
            <a:ext cx="694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Using printing Ink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44426" y="4368938"/>
            <a:ext cx="1496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Making a stencil using Adobe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82798" y="4518623"/>
            <a:ext cx="1160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Cutting a stencil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14075" y="4389061"/>
            <a:ext cx="1310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Preparing a background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13909" y="4341504"/>
            <a:ext cx="820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Using </a:t>
            </a:r>
          </a:p>
          <a:p>
            <a:r>
              <a:rPr lang="en-GB" sz="800" dirty="0" err="1"/>
              <a:t>brushoto</a:t>
            </a:r>
            <a:r>
              <a:rPr lang="en-GB" sz="800" dirty="0"/>
              <a:t> stencil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3808" y="4391607"/>
            <a:ext cx="799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Using Acrylic to stencil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2802538" y="2432075"/>
            <a:ext cx="7929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Final design ideas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1693498" y="2421673"/>
            <a:ext cx="81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How to develop an idea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366450" y="1560758"/>
            <a:ext cx="893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Experimenting with media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1548003" y="1332399"/>
            <a:ext cx="959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Appropriate Typography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2772114" y="1476375"/>
            <a:ext cx="834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Evaluating work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C380640F-0584-4A49-9D7C-5CC150879016}"/>
              </a:ext>
            </a:extLst>
          </p:cNvPr>
          <p:cNvSpPr txBox="1"/>
          <p:nvPr/>
        </p:nvSpPr>
        <p:spPr>
          <a:xfrm>
            <a:off x="4481994" y="3403454"/>
            <a:ext cx="8755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produce a research page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9BDC059-8DA9-4C52-95D2-BD327100BCC1}"/>
              </a:ext>
            </a:extLst>
          </p:cNvPr>
          <p:cNvSpPr txBox="1"/>
          <p:nvPr/>
        </p:nvSpPr>
        <p:spPr>
          <a:xfrm>
            <a:off x="3823983" y="3384333"/>
            <a:ext cx="787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create meaningful annotation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7CC4658-DB26-41E1-BBD3-712EBD5272EB}"/>
              </a:ext>
            </a:extLst>
          </p:cNvPr>
          <p:cNvSpPr txBox="1"/>
          <p:nvPr/>
        </p:nvSpPr>
        <p:spPr>
          <a:xfrm>
            <a:off x="3114427" y="3421750"/>
            <a:ext cx="476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describe a piece of Art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A42B628B-D7EF-485F-8A9D-8FA3834004D1}"/>
              </a:ext>
            </a:extLst>
          </p:cNvPr>
          <p:cNvSpPr txBox="1"/>
          <p:nvPr/>
        </p:nvSpPr>
        <p:spPr>
          <a:xfrm>
            <a:off x="2555054" y="3400923"/>
            <a:ext cx="476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collect ‘found objects’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C74B0D56-690E-4507-BF7A-AC364AA729B5}"/>
              </a:ext>
            </a:extLst>
          </p:cNvPr>
          <p:cNvSpPr txBox="1"/>
          <p:nvPr/>
        </p:nvSpPr>
        <p:spPr>
          <a:xfrm>
            <a:off x="1875493" y="3427247"/>
            <a:ext cx="748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sketch an artist </a:t>
            </a:r>
            <a:r>
              <a:rPr lang="en-GB" sz="600" dirty="0" err="1"/>
              <a:t>responce</a:t>
            </a:r>
            <a:endParaRPr lang="en-GB" sz="600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F851CAB7-655C-4A0C-AFF9-ADDCA7012187}"/>
              </a:ext>
            </a:extLst>
          </p:cNvPr>
          <p:cNvSpPr txBox="1"/>
          <p:nvPr/>
        </p:nvSpPr>
        <p:spPr>
          <a:xfrm>
            <a:off x="4238697" y="2376489"/>
            <a:ext cx="787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create meaningful annotation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E401997D-9C4B-49CE-8775-E7B045162C75}"/>
              </a:ext>
            </a:extLst>
          </p:cNvPr>
          <p:cNvSpPr txBox="1"/>
          <p:nvPr/>
        </p:nvSpPr>
        <p:spPr>
          <a:xfrm>
            <a:off x="3487601" y="2439857"/>
            <a:ext cx="7929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Initial design ideas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5F988D31EB34488A7AF5117AC33316" ma:contentTypeVersion="6" ma:contentTypeDescription="Create a new document." ma:contentTypeScope="" ma:versionID="3a19bf978b7616b8293582bbe2d85055">
  <xsd:schema xmlns:xsd="http://www.w3.org/2001/XMLSchema" xmlns:xs="http://www.w3.org/2001/XMLSchema" xmlns:p="http://schemas.microsoft.com/office/2006/metadata/properties" xmlns:ns2="3f38b6bb-845a-4147-b441-e1a2fee69653" xmlns:ns3="d40c62bd-aa85-4438-bd1b-a331ab4821cb" targetNamespace="http://schemas.microsoft.com/office/2006/metadata/properties" ma:root="true" ma:fieldsID="166887bf3b2ba36c986b618ba335cb54" ns2:_="" ns3:_="">
    <xsd:import namespace="3f38b6bb-845a-4147-b441-e1a2fee69653"/>
    <xsd:import namespace="d40c62bd-aa85-4438-bd1b-a331ab4821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8b6bb-845a-4147-b441-e1a2fee696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0c62bd-aa85-4438-bd1b-a331ab4821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A89038-E52D-4D17-8C6E-A0E4E0F6857B}">
  <ds:schemaRefs>
    <ds:schemaRef ds:uri="d40c62bd-aa85-4438-bd1b-a331ab4821cb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f38b6bb-845a-4147-b441-e1a2fee69653"/>
  </ds:schemaRefs>
</ds:datastoreItem>
</file>

<file path=customXml/itemProps2.xml><?xml version="1.0" encoding="utf-8"?>
<ds:datastoreItem xmlns:ds="http://schemas.openxmlformats.org/officeDocument/2006/customXml" ds:itemID="{528ACF27-E7B5-4783-9DD1-B8634FDC21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B8BA16-A255-42BF-9EB2-03B0A5874A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38b6bb-845a-4147-b441-e1a2fee69653"/>
    <ds:schemaRef ds:uri="d40c62bd-aa85-4438-bd1b-a331ab4821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</TotalTime>
  <Words>229</Words>
  <Application>Microsoft Office PowerPoint</Application>
  <PresentationFormat>A4 Paper (210x297 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rachael.parkinson</cp:lastModifiedBy>
  <cp:revision>56</cp:revision>
  <dcterms:created xsi:type="dcterms:W3CDTF">2019-07-02T10:31:49Z</dcterms:created>
  <dcterms:modified xsi:type="dcterms:W3CDTF">2022-03-08T10:19:13Z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0x010100B15F988D31EB34488A7AF5117AC33316</vt:lpwstr>
  </property>
</Properties>
</file>