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E366BE-4B04-6950-0FA9-D2CF11C18DAF}" v="179" dt="2020-04-13T10:58:39.711"/>
    <p1510:client id="{5D69BC36-C0C2-D018-A8C2-99653A617B4B}" v="142" dt="2020-06-17T13:52:09.400"/>
    <p1510:client id="{5F4088BC-E6E7-509E-6978-5E3B607CC654}" v="32" dt="2020-06-21T09:36:59.484"/>
    <p1510:client id="{C46FE415-47AA-1218-316B-8818C3795423}" v="121" dt="2022-02-28T16:44:25.676"/>
    <p1510:client id="{E4411359-0EBF-4A65-496D-0AAD1E4494B6}" v="311" dt="2020-06-18T10:04:22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5" d="100"/>
          <a:sy n="95" d="100"/>
        </p:scale>
        <p:origin x="1368" y="-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Waltograph UI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596502" y="891286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Welcome Back!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905197" y="9421675"/>
            <a:ext cx="24547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Remind yourself about our ethos and what it looks like in practice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438551" y="8426861"/>
            <a:ext cx="108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Keep up the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1160579" y="819968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2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4361536" y="7551541"/>
            <a:ext cx="1542455" cy="80439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Mid-term assessment on urban issues 25 marks including 3 for </a:t>
            </a:r>
            <a:r>
              <a:rPr lang="en-GB" sz="800" b="1" dirty="0" err="1">
                <a:solidFill>
                  <a:schemeClr val="tx1"/>
                </a:solidFill>
                <a:ea typeface="+mn-lt"/>
                <a:cs typeface="+mn-lt"/>
              </a:rPr>
              <a:t>SPaG</a:t>
            </a:r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. 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1145648" y="552816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1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163508" y="6497631"/>
            <a:ext cx="1338305" cy="75882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End of topic assessment including questions from previous topics. 50 marks including 3 for </a:t>
            </a:r>
            <a:r>
              <a:rPr lang="en-GB" sz="800" b="1" dirty="0" err="1">
                <a:solidFill>
                  <a:schemeClr val="tx1"/>
                </a:solidFill>
                <a:ea typeface="+mn-lt"/>
                <a:cs typeface="+mn-lt"/>
              </a:rPr>
              <a:t>SPaG</a:t>
            </a:r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.</a:t>
            </a:r>
            <a:r>
              <a:rPr lang="en-GB" sz="800" b="1" dirty="0">
                <a:solidFill>
                  <a:schemeClr val="tx1"/>
                </a:solidFill>
              </a:rPr>
              <a:t> 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715421" y="4829577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4877568" y="5587619"/>
            <a:ext cx="1165255" cy="9128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Mid-term assessment on rivers 25 marks including 3 for </a:t>
            </a:r>
            <a:r>
              <a:rPr lang="en-GB" sz="800" b="1" dirty="0" err="1">
                <a:solidFill>
                  <a:schemeClr val="tx1"/>
                </a:solidFill>
              </a:rPr>
              <a:t>SPaG</a:t>
            </a:r>
            <a:r>
              <a:rPr lang="en-GB" sz="800" b="1" dirty="0">
                <a:solidFill>
                  <a:schemeClr val="tx1"/>
                </a:solidFill>
              </a:rPr>
              <a:t>.</a:t>
            </a:r>
            <a:endParaRPr lang="en-GB" sz="800" b="1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1013900" y="359596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155575" y="230902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9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5408902" y="303943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GCSE’s this way!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2904391" y="1064608"/>
            <a:ext cx="987684" cy="92766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Assessed piece </a:t>
            </a:r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25 marks including 3 for </a:t>
            </a:r>
            <a:r>
              <a:rPr lang="en-GB" sz="800" b="1" dirty="0" err="1">
                <a:solidFill>
                  <a:schemeClr val="tx1"/>
                </a:solidFill>
                <a:ea typeface="+mn-lt"/>
                <a:cs typeface="+mn-lt"/>
              </a:rPr>
              <a:t>SPaG</a:t>
            </a:r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:</a:t>
            </a:r>
            <a:r>
              <a:rPr lang="en-GB" sz="800" b="1" dirty="0">
                <a:solidFill>
                  <a:schemeClr val="tx1"/>
                </a:solidFill>
              </a:rPr>
              <a:t> End of Year Test including previous learning from year 7, 8 and 9.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12751" y="127103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485932" y="1555947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08559" y="273840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75777" y="27677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717313" y="2479817"/>
            <a:ext cx="726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Effects of Climate Change 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2028606" y="2432063"/>
            <a:ext cx="730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Mitigation for Climate change 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10200" y="371920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47978" y="373063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92273" y="27849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09231" y="372479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11947" y="370651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41056" y="278070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532098" y="3376485"/>
            <a:ext cx="863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Population Density &amp; China’s one child policy  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3229059" y="3496310"/>
            <a:ext cx="7754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Why go global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896974" y="3438156"/>
            <a:ext cx="628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For Globalisation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118482" y="2383900"/>
            <a:ext cx="732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Climate change-</a:t>
            </a:r>
          </a:p>
          <a:p>
            <a:pPr algn="ctr"/>
            <a:r>
              <a:rPr lang="en-GB" sz="600" dirty="0"/>
              <a:t>Evidence of Climate Change  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369666" y="2491268"/>
            <a:ext cx="837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Causes of Climate change 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018610" y="3347421"/>
            <a:ext cx="579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The Global Fashion Industry 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77258" y="472146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89076" y="472060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26691" y="47134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5608" y="47134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25331" y="472348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281773" y="4349759"/>
            <a:ext cx="70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Case Study: </a:t>
            </a:r>
            <a:r>
              <a:rPr lang="en-GB" sz="600" dirty="0" err="1"/>
              <a:t>Padiham</a:t>
            </a:r>
            <a:r>
              <a:rPr lang="en-GB" sz="600" dirty="0"/>
              <a:t> Flood management 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614814" y="4444758"/>
            <a:ext cx="814007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600" dirty="0"/>
              <a:t>The hydrological cycle 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858069" y="4346075"/>
            <a:ext cx="811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Case Study: </a:t>
            </a:r>
            <a:r>
              <a:rPr lang="en-GB" sz="600" dirty="0" err="1"/>
              <a:t>Padiham</a:t>
            </a:r>
            <a:r>
              <a:rPr lang="en-GB" sz="600" dirty="0"/>
              <a:t> Responses to flooding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3546521" y="4345077"/>
            <a:ext cx="685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Case study: </a:t>
            </a:r>
            <a:r>
              <a:rPr lang="en-GB" sz="600" dirty="0" err="1"/>
              <a:t>Padiham</a:t>
            </a:r>
            <a:r>
              <a:rPr lang="en-GB" sz="600" dirty="0"/>
              <a:t> Effects of Flooding 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1636142" y="4444802"/>
            <a:ext cx="8554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Rivers and Flooding assessment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6169" y="57025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9820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92376" y="473091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5237" y="57132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1548" y="571220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2169" y="572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726681" y="5430020"/>
            <a:ext cx="566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The profile of a river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3296714" y="5353318"/>
            <a:ext cx="534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Waterfalls and erosion 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4312884" y="5414348"/>
            <a:ext cx="5385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Levees and Deposition 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4063118" y="4320960"/>
            <a:ext cx="692298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/>
              <a:t>Causes of </a:t>
            </a:r>
            <a:r>
              <a:rPr lang="en-GB" sz="600"/>
              <a:t>Flooding - hydrographs </a:t>
            </a:r>
            <a:endParaRPr lang="en-GB" sz="600" dirty="0"/>
          </a:p>
        </p:txBody>
      </p:sp>
      <p:sp>
        <p:nvSpPr>
          <p:cNvPr id="157" name="TextBox 156"/>
          <p:cNvSpPr txBox="1"/>
          <p:nvPr/>
        </p:nvSpPr>
        <p:spPr>
          <a:xfrm>
            <a:off x="2151659" y="5380295"/>
            <a:ext cx="6910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Drainage Basin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80076" y="67040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91563" y="66670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8225" y="6675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8179" y="671124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1109" y="6675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3295028" y="6336376"/>
            <a:ext cx="777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Rainforest plant and animal adaptation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3706537" y="6329637"/>
            <a:ext cx="782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Rainforest structure and conditions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2615586" y="6341329"/>
            <a:ext cx="75368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/>
              <a:t>Rainforest – deforestation cause and </a:t>
            </a:r>
            <a:r>
              <a:rPr lang="en-GB" sz="600"/>
              <a:t>effects</a:t>
            </a:r>
            <a:endParaRPr lang="en-GB" sz="600" dirty="0"/>
          </a:p>
        </p:txBody>
      </p:sp>
      <p:sp>
        <p:nvSpPr>
          <p:cNvPr id="168" name="TextBox 167"/>
          <p:cNvSpPr txBox="1"/>
          <p:nvPr/>
        </p:nvSpPr>
        <p:spPr>
          <a:xfrm>
            <a:off x="4336640" y="6376289"/>
            <a:ext cx="568424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/>
              <a:t>Ecosystems &amp;Biomes  </a:t>
            </a:r>
            <a:r>
              <a:rPr lang="en-GB" sz="600" dirty="0"/>
              <a:t> </a:t>
            </a:r>
          </a:p>
          <a:p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2014611" y="6332344"/>
            <a:ext cx="810637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/>
              <a:t>Hot desert-</a:t>
            </a:r>
            <a:r>
              <a:rPr lang="en-GB" sz="600" dirty="0"/>
              <a:t> </a:t>
            </a:r>
            <a:r>
              <a:rPr lang="en-GB" sz="600"/>
              <a:t> adaptations relating to climate</a:t>
            </a:r>
            <a:endParaRPr lang="en-GB" sz="600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553989" y="7762409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5521" y="772148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00962" y="77059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0924" y="770630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07013" y="771130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1620189" y="7362303"/>
            <a:ext cx="816833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" dirty="0"/>
              <a:t>Mega Cities – opportunities and challenges – Rio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2201634" y="7402175"/>
            <a:ext cx="770041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/>
              <a:t>Urban planning Rio – PEEL Q 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2706888" y="7408315"/>
            <a:ext cx="893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UK cities and Urban landscape  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3450092" y="7411346"/>
            <a:ext cx="409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City Zones 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083118" y="7389307"/>
            <a:ext cx="590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Pattern and causes of Urbanisation. 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-1258" y="7382650"/>
            <a:ext cx="1131806" cy="97739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chemeClr val="tx1"/>
              </a:solidFill>
            </a:endParaRPr>
          </a:p>
          <a:p>
            <a:pPr algn="ctr"/>
            <a:r>
              <a:rPr lang="en-GB" sz="1200" b="1" dirty="0">
                <a:solidFill>
                  <a:schemeClr val="tx1"/>
                </a:solidFill>
              </a:rPr>
              <a:t>TOPIC 1: </a:t>
            </a:r>
            <a:r>
              <a:rPr lang="en-GB" sz="1200" b="1" dirty="0">
                <a:solidFill>
                  <a:schemeClr val="tx1"/>
                </a:solidFill>
                <a:ea typeface="+mn-lt"/>
                <a:cs typeface="+mn-lt"/>
              </a:rPr>
              <a:t>Urban Change – Rio de Janeiro &amp; Burnley </a:t>
            </a:r>
            <a:endParaRPr lang="en-GB" sz="12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200">
              <a:solidFill>
                <a:schemeClr val="tx1"/>
              </a:solidFill>
              <a:cs typeface="Calibri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69575" y="5512759"/>
            <a:ext cx="1057782" cy="82800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3: The Power of Water!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212718" y="4576107"/>
            <a:ext cx="1553223" cy="69375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End of topic assessment including questions from previous topics. 50 marks including 3 for </a:t>
            </a:r>
            <a:r>
              <a:rPr lang="en-GB" sz="800" b="1" dirty="0" err="1">
                <a:solidFill>
                  <a:schemeClr val="tx1"/>
                </a:solidFill>
              </a:rPr>
              <a:t>SPaG</a:t>
            </a:r>
            <a:r>
              <a:rPr lang="en-GB" sz="800" b="1" dirty="0">
                <a:solidFill>
                  <a:schemeClr val="tx1"/>
                </a:solidFill>
              </a:rPr>
              <a:t>.</a:t>
            </a:r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endParaRPr lang="en-GB" sz="800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en-GB"/>
          </a:p>
        </p:txBody>
      </p:sp>
      <p:sp>
        <p:nvSpPr>
          <p:cNvPr id="193" name="Rectangle 192"/>
          <p:cNvSpPr/>
          <p:nvPr/>
        </p:nvSpPr>
        <p:spPr>
          <a:xfrm>
            <a:off x="-3443" y="3316572"/>
            <a:ext cx="1069562" cy="83002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4</a:t>
            </a:r>
            <a:r>
              <a:rPr lang="en-GB" sz="1100" b="1">
                <a:solidFill>
                  <a:schemeClr val="tx1"/>
                </a:solidFill>
              </a:rPr>
              <a:t>: Globalisation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F6C7C63-5DD6-4BD7-8BE6-B900EF7B3E3A}"/>
              </a:ext>
            </a:extLst>
          </p:cNvPr>
          <p:cNvSpPr txBox="1"/>
          <p:nvPr/>
        </p:nvSpPr>
        <p:spPr>
          <a:xfrm>
            <a:off x="3736667" y="5375957"/>
            <a:ext cx="685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Meanders and Transportation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832BAE5-DDB2-4DC8-8119-C2753DDC5139}"/>
              </a:ext>
            </a:extLst>
          </p:cNvPr>
          <p:cNvSpPr txBox="1"/>
          <p:nvPr/>
        </p:nvSpPr>
        <p:spPr>
          <a:xfrm>
            <a:off x="2741793" y="8412006"/>
            <a:ext cx="1570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Remind yourself of the high expectations for learning and </a:t>
            </a:r>
            <a:r>
              <a:rPr lang="en-US" sz="800" dirty="0" err="1"/>
              <a:t>behaviour</a:t>
            </a:r>
            <a:r>
              <a:rPr lang="en-US" sz="800" dirty="0"/>
              <a:t> in geography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4643F051-F0EA-4734-9F93-D3B7FD092B84}"/>
              </a:ext>
            </a:extLst>
          </p:cNvPr>
          <p:cNvCxnSpPr>
            <a:cxnSpLocks/>
          </p:cNvCxnSpPr>
          <p:nvPr/>
        </p:nvCxnSpPr>
        <p:spPr>
          <a:xfrm flipV="1">
            <a:off x="3991194" y="769791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BF613538-22B9-485C-B6B1-CD23DC196C8A}"/>
              </a:ext>
            </a:extLst>
          </p:cNvPr>
          <p:cNvSpPr txBox="1"/>
          <p:nvPr/>
        </p:nvSpPr>
        <p:spPr>
          <a:xfrm>
            <a:off x="3842324" y="7396345"/>
            <a:ext cx="657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UK Challenges Burnley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8ABA16-DB16-41BF-B5F6-EA6D31B087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1792" y="3673791"/>
            <a:ext cx="85351" cy="268247"/>
          </a:xfrm>
          <a:prstGeom prst="rect">
            <a:avLst/>
          </a:prstGeom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1A5A1C23-77A2-4248-96C6-D07420985D8B}"/>
              </a:ext>
            </a:extLst>
          </p:cNvPr>
          <p:cNvSpPr txBox="1"/>
          <p:nvPr/>
        </p:nvSpPr>
        <p:spPr>
          <a:xfrm>
            <a:off x="4436401" y="3428018"/>
            <a:ext cx="628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 Against Globalisation 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F799FBF-32A6-41DA-9441-78A9191C17BF}"/>
              </a:ext>
            </a:extLst>
          </p:cNvPr>
          <p:cNvSpPr/>
          <p:nvPr/>
        </p:nvSpPr>
        <p:spPr>
          <a:xfrm>
            <a:off x="4779525" y="3703906"/>
            <a:ext cx="1198429" cy="76337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  <a:ea typeface="+mn-lt"/>
                <a:cs typeface="+mn-lt"/>
              </a:rPr>
              <a:t>Mid-term assessment on globalisation 25 marks including 3 for </a:t>
            </a:r>
            <a:r>
              <a:rPr lang="en-GB" sz="800" b="1" dirty="0" err="1">
                <a:solidFill>
                  <a:schemeClr val="tx1"/>
                </a:solidFill>
                <a:ea typeface="+mn-lt"/>
                <a:cs typeface="+mn-lt"/>
              </a:rPr>
              <a:t>SPaG</a:t>
            </a:r>
            <a:endParaRPr lang="en-US" dirty="0" err="1">
              <a:solidFill>
                <a:schemeClr val="tx1"/>
              </a:solidFill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BB5A1DC-6211-43E6-9B31-825034DC8F91}"/>
              </a:ext>
            </a:extLst>
          </p:cNvPr>
          <p:cNvCxnSpPr>
            <a:cxnSpLocks/>
          </p:cNvCxnSpPr>
          <p:nvPr/>
        </p:nvCxnSpPr>
        <p:spPr>
          <a:xfrm flipV="1">
            <a:off x="1869203" y="672509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A1B8CA04-159C-4D79-8838-20172FFF161D}"/>
              </a:ext>
            </a:extLst>
          </p:cNvPr>
          <p:cNvSpPr txBox="1"/>
          <p:nvPr/>
        </p:nvSpPr>
        <p:spPr>
          <a:xfrm>
            <a:off x="1359691" y="6372046"/>
            <a:ext cx="855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Urban issues and ecosystems assessment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AB0D9BC4-9615-4DF0-A483-83774457307B}"/>
              </a:ext>
            </a:extLst>
          </p:cNvPr>
          <p:cNvSpPr/>
          <p:nvPr/>
        </p:nvSpPr>
        <p:spPr>
          <a:xfrm>
            <a:off x="2714003" y="4981210"/>
            <a:ext cx="1360281" cy="35965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GCSE choice! Start thinking about subjects that will help you in the future.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A512E4E-B0D0-4163-9709-9AA236ABA15C}"/>
              </a:ext>
            </a:extLst>
          </p:cNvPr>
          <p:cNvSpPr/>
          <p:nvPr/>
        </p:nvSpPr>
        <p:spPr>
          <a:xfrm>
            <a:off x="5944625" y="6749347"/>
            <a:ext cx="955765" cy="5112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TOPIC 2: </a:t>
            </a:r>
            <a:r>
              <a:rPr lang="en-GB" sz="1200" b="1" dirty="0">
                <a:solidFill>
                  <a:schemeClr val="tx1"/>
                </a:solidFill>
                <a:ea typeface="+mn-lt"/>
                <a:cs typeface="+mn-lt"/>
              </a:rPr>
              <a:t>Ecosystems</a:t>
            </a:r>
            <a:endParaRPr lang="en-GB" sz="12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DE31C166-DEF0-45DF-B020-F41F3CC4F7A6}"/>
              </a:ext>
            </a:extLst>
          </p:cNvPr>
          <p:cNvSpPr/>
          <p:nvPr/>
        </p:nvSpPr>
        <p:spPr>
          <a:xfrm>
            <a:off x="4602153" y="2755921"/>
            <a:ext cx="793971" cy="64991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5: Climate Change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15" ma:contentTypeDescription="Create a new document." ma:contentTypeScope="" ma:versionID="0165ea8ac98c1a5c8c558c9f5820a91b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416a0bbcbeae1aaa521a02ad3e668a6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th xmlns="2ae8b9b8-deb7-4e47-ba09-cc2898df0d8c" xsi:nil="true"/>
    <DateandTime xmlns="2ae8b9b8-deb7-4e47-ba09-cc2898df0d8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5B75B3-1DF0-4771-BEA1-28B148C238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F50B4B-E667-4641-BE88-079C6C3D0D62}">
  <ds:schemaRefs>
    <ds:schemaRef ds:uri="http://schemas.microsoft.com/office/2006/metadata/properties"/>
    <ds:schemaRef ds:uri="http://schemas.microsoft.com/office/infopath/2007/PartnerControls"/>
    <ds:schemaRef ds:uri="2ae8b9b8-deb7-4e47-ba09-cc2898df0d8c"/>
  </ds:schemaRefs>
</ds:datastoreItem>
</file>

<file path=customXml/itemProps3.xml><?xml version="1.0" encoding="utf-8"?>
<ds:datastoreItem xmlns:ds="http://schemas.openxmlformats.org/officeDocument/2006/customXml" ds:itemID="{FC2F95F8-6EDB-4CD7-9446-7ED7D73213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826</TotalTime>
  <Words>449</Words>
  <Application>Microsoft Office PowerPoint</Application>
  <PresentationFormat>A4 Paper (210x297 mm)</PresentationFormat>
  <Paragraphs>74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Beth Walmsley</cp:lastModifiedBy>
  <cp:revision>354</cp:revision>
  <dcterms:created xsi:type="dcterms:W3CDTF">2019-07-02T10:31:49Z</dcterms:created>
  <dcterms:modified xsi:type="dcterms:W3CDTF">2022-02-28T16:49:20Z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