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90" d="100"/>
          <a:sy n="90" d="100"/>
        </p:scale>
        <p:origin x="18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 anchor="t"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4813" y="2933726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45056" y="7661283"/>
            <a:ext cx="852239" cy="106300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800" b="1" dirty="0">
                <a:solidFill>
                  <a:schemeClr val="tx1"/>
                </a:solidFill>
              </a:rPr>
              <a:t>Cell Biology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800" b="1" dirty="0">
                <a:solidFill>
                  <a:schemeClr val="tx1"/>
                </a:solidFill>
              </a:rPr>
              <a:t>Atomic structure &amp; Periodic table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Date:</a:t>
            </a:r>
            <a:r>
              <a:rPr lang="en-GB" sz="800" dirty="0">
                <a:solidFill>
                  <a:schemeClr val="tx1"/>
                </a:solidFill>
              </a:rPr>
              <a:t> Sep-Oct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48058" y="8779459"/>
            <a:ext cx="849237" cy="112654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dirty="0">
                <a:solidFill>
                  <a:schemeClr val="tx1"/>
                </a:solidFill>
              </a:rPr>
              <a:t>Numeracy – calculating sub atomic particle number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5840487" y="7610865"/>
            <a:ext cx="965069" cy="10512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Calculating gravitational, kinetic and elastic energy. Re-arranging equations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47907" y="6673628"/>
            <a:ext cx="1010093" cy="89650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</a:rPr>
              <a:t>Energy transfers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</a:rPr>
              <a:t>Chemical changes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Nov-Dec</a:t>
            </a:r>
          </a:p>
        </p:txBody>
      </p: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48058" y="6377707"/>
            <a:ext cx="868245" cy="93444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Compare heating and cooling graphs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3302" y="5540579"/>
            <a:ext cx="907749" cy="6946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</a:rPr>
              <a:t>Organisation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</a:rPr>
              <a:t>Molecules &amp; matter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Jan - Feb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840488" y="5500846"/>
            <a:ext cx="1003722" cy="93809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Drawing the movement of electrons in the different types of bonding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853519" y="4488828"/>
            <a:ext cx="952038" cy="9124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</a:rPr>
              <a:t>Energy 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</a:rPr>
              <a:t>Structure &amp; Bonding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Mar-Apr</a:t>
            </a:r>
          </a:p>
        </p:txBody>
      </p:sp>
      <p:sp>
        <p:nvSpPr>
          <p:cNvPr id="302" name="Oval 301"/>
          <p:cNvSpPr/>
          <p:nvPr/>
        </p:nvSpPr>
        <p:spPr>
          <a:xfrm>
            <a:off x="818925" y="3568974"/>
            <a:ext cx="1312247" cy="98374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 – KS4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4" y="154112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3"/>
            <a:ext cx="1216512" cy="381999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320" name="Rectangle 319"/>
          <p:cNvSpPr/>
          <p:nvPr/>
        </p:nvSpPr>
        <p:spPr>
          <a:xfrm>
            <a:off x="27828" y="4397329"/>
            <a:ext cx="1014274" cy="91213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dirty="0">
                <a:solidFill>
                  <a:schemeClr val="tx1"/>
                </a:solidFill>
              </a:rPr>
              <a:t>Carry out Required Practicals for Osmosis, enzymes, and  making a salt.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55900" y="3507198"/>
            <a:ext cx="996834" cy="80288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Transition topics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Apr-May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7" idx="2"/>
          </p:cNvCxnSpPr>
          <p:nvPr/>
        </p:nvCxnSpPr>
        <p:spPr>
          <a:xfrm flipH="1" flipV="1">
            <a:off x="2471995" y="3705639"/>
            <a:ext cx="69650" cy="47966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2420" y="382621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6822" y="381858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45293" y="385470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246637" y="38294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04287" y="2143359"/>
            <a:ext cx="914083" cy="7011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Radioactivity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Jun-Jul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5967871" y="2951196"/>
            <a:ext cx="850500" cy="9028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Compare and contrast the types of radiation</a:t>
            </a:r>
            <a:br>
              <a:rPr lang="en-GB" sz="800" dirty="0">
                <a:solidFill>
                  <a:schemeClr val="tx1"/>
                </a:solidFill>
              </a:rPr>
            </a:b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84758" y="7849064"/>
            <a:ext cx="190328" cy="1940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50337" y="5736965"/>
            <a:ext cx="48706" cy="2706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91336" y="7702763"/>
            <a:ext cx="0" cy="2500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85891" y="7702763"/>
            <a:ext cx="14333" cy="2370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63214" y="7796822"/>
            <a:ext cx="44373" cy="2139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376298" y="7308119"/>
            <a:ext cx="767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atom made up of?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108952" y="7300680"/>
            <a:ext cx="758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Explain trends in group 1 and group 7 on the periodic table?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5248" y="6735474"/>
            <a:ext cx="102789" cy="28591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65657" y="6779659"/>
            <a:ext cx="20537" cy="26399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673439" y="6666941"/>
            <a:ext cx="86124" cy="39091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00623" y="6612279"/>
            <a:ext cx="551" cy="3581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00" idx="2"/>
          </p:cNvCxnSpPr>
          <p:nvPr/>
        </p:nvCxnSpPr>
        <p:spPr>
          <a:xfrm flipH="1" flipV="1">
            <a:off x="3999658" y="6784157"/>
            <a:ext cx="25596" cy="2143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562741" y="6362567"/>
            <a:ext cx="8410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examples of energy stores?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185234" y="6315577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conservation of energy?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650063" y="6368659"/>
            <a:ext cx="6991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dissipation of energy?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77647" y="6303608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GPE and KE?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51467" y="5788590"/>
            <a:ext cx="13310" cy="2263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02" idx="2"/>
          </p:cNvCxnSpPr>
          <p:nvPr/>
        </p:nvCxnSpPr>
        <p:spPr>
          <a:xfrm flipH="1" flipV="1">
            <a:off x="2094263" y="7769339"/>
            <a:ext cx="20713" cy="2450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11307" y="5728043"/>
            <a:ext cx="1" cy="23281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711370"/>
            <a:ext cx="42847" cy="2567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23314" y="5791320"/>
            <a:ext cx="8651" cy="1928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32360" y="5429156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Brownian motion?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41966" y="7353841"/>
            <a:ext cx="7045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factors affect diffusion?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617228" y="5401042"/>
            <a:ext cx="669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does latent heat mean?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86896" y="7393477"/>
            <a:ext cx="867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Can you identify nerve, sperm, muscle and ciliated cells?</a:t>
            </a:r>
            <a:endParaRPr lang="en-GB" sz="7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2537751" y="7292681"/>
            <a:ext cx="935067" cy="53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differences between animal and plant cells?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263214" y="6348937"/>
            <a:ext cx="699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can heat loss be prevented in a home?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6956" y="4804019"/>
            <a:ext cx="17497" cy="32004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661063" y="4795049"/>
            <a:ext cx="12828" cy="2703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748081"/>
            <a:ext cx="6562" cy="229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43751" y="4878533"/>
            <a:ext cx="32130" cy="28373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3362" y="4707170"/>
            <a:ext cx="3281" cy="29212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773592" y="4431992"/>
            <a:ext cx="5639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327654" y="5313189"/>
            <a:ext cx="655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Which organs make the digestive system?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015542" y="5354932"/>
            <a:ext cx="6703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blood vessels?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680872" y="5384887"/>
            <a:ext cx="88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factors affect enzymes?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103357" y="3397862"/>
            <a:ext cx="737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osmosis?</a:t>
            </a:r>
            <a:endParaRPr lang="en-GB" sz="7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770905" y="3398887"/>
            <a:ext cx="8573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Where does Active transport take place?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514327" y="3387718"/>
            <a:ext cx="7291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affects enzyme activity?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134689" y="3395401"/>
            <a:ext cx="811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electrolysis?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917205" y="3409382"/>
            <a:ext cx="72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isotopes?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5216" y="2832666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54314" y="2825066"/>
            <a:ext cx="1806" cy="1749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05878" y="2805653"/>
            <a:ext cx="1806" cy="19842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62571" y="2791797"/>
            <a:ext cx="3450" cy="2505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39714" y="2743991"/>
            <a:ext cx="6562" cy="2761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4249698" y="2351170"/>
            <a:ext cx="7725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types of radiation?</a:t>
            </a:r>
            <a:endParaRPr lang="en-GB" sz="7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3459816" y="2340732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their uses?</a:t>
            </a:r>
            <a:endParaRPr lang="en-GB" sz="7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2868114" y="2487001"/>
            <a:ext cx="58222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half-life?</a:t>
            </a:r>
            <a:endParaRPr lang="en-GB" sz="7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2080099" y="2440382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ionisation power?</a:t>
            </a:r>
            <a:endParaRPr lang="en-GB" sz="7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1472528" y="2391121"/>
            <a:ext cx="7253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penetration power</a:t>
            </a:r>
            <a:r>
              <a:rPr lang="en-GB" sz="700" b="1" dirty="0"/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44FF32-E2C3-42C1-A8BA-E0E8639325D8}"/>
              </a:ext>
            </a:extLst>
          </p:cNvPr>
          <p:cNvSpPr txBox="1"/>
          <p:nvPr/>
        </p:nvSpPr>
        <p:spPr>
          <a:xfrm>
            <a:off x="4635963" y="4340003"/>
            <a:ext cx="729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properties of diamond and graphite?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74CF3-02A9-4D9B-B681-7D647D8315FB}"/>
              </a:ext>
            </a:extLst>
          </p:cNvPr>
          <p:cNvSpPr txBox="1"/>
          <p:nvPr/>
        </p:nvSpPr>
        <p:spPr>
          <a:xfrm>
            <a:off x="3905986" y="4325630"/>
            <a:ext cx="8114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properties of ionic structures?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51E948-DA3A-4649-9BA6-B683778A3641}"/>
              </a:ext>
            </a:extLst>
          </p:cNvPr>
          <p:cNvSpPr txBox="1"/>
          <p:nvPr/>
        </p:nvSpPr>
        <p:spPr>
          <a:xfrm>
            <a:off x="3156442" y="4371325"/>
            <a:ext cx="7291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does an atom become an 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E67DB-6AA7-48FC-9E25-5B3679DFD315}"/>
              </a:ext>
            </a:extLst>
          </p:cNvPr>
          <p:cNvSpPr txBox="1"/>
          <p:nvPr/>
        </p:nvSpPr>
        <p:spPr>
          <a:xfrm>
            <a:off x="2447741" y="4424150"/>
            <a:ext cx="857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activation energy?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CB9F6-EE23-45DF-B3D9-93C73E353870}"/>
              </a:ext>
            </a:extLst>
          </p:cNvPr>
          <p:cNvSpPr txBox="1"/>
          <p:nvPr/>
        </p:nvSpPr>
        <p:spPr>
          <a:xfrm>
            <a:off x="1817646" y="4399632"/>
            <a:ext cx="737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catalyst?</a:t>
            </a:r>
            <a:endParaRPr lang="en-GB" sz="700" b="1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3C7A02-2F7C-41A5-88D7-B8699C97C51B}">
  <ds:schemaRefs>
    <ds:schemaRef ds:uri="http://purl.org/dc/dcmitype/"/>
    <ds:schemaRef ds:uri="http://purl.org/dc/elements/1.1/"/>
    <ds:schemaRef ds:uri="http://purl.org/dc/terms/"/>
    <ds:schemaRef ds:uri="6000f9f4-4ba0-4a48-a68f-9cd618ac1877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1ccfb3b9-5c03-4012-82d0-741db3a39192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B1134E-BD1B-4423-B6AA-346E763AF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830151-EB20-431A-B9D8-84D0F5F32FD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432</Words>
  <Application>Microsoft Office PowerPoint</Application>
  <PresentationFormat>A4 Paper (210x297 mm)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Waltograph UI</vt:lpstr>
      <vt:lpstr>Wingdings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</cp:lastModifiedBy>
  <cp:revision>47</cp:revision>
  <dcterms:created xsi:type="dcterms:W3CDTF">2019-07-02T10:31:49Z</dcterms:created>
  <dcterms:modified xsi:type="dcterms:W3CDTF">2020-07-14T11:24:35Z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