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70FB57-9638-B654-0B08-B7A688C64FD0}" v="104" dt="2021-07-13T14:54:11.554"/>
    <p1510:client id="{F1866B18-0F08-DA67-8282-4CCCDC899412}" v="2" dt="2020-07-02T09:00:05.5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593" autoAdjust="0"/>
    <p:restoredTop sz="94660"/>
  </p:normalViewPr>
  <p:slideViewPr>
    <p:cSldViewPr snapToGrid="0">
      <p:cViewPr>
        <p:scale>
          <a:sx n="140" d="100"/>
          <a:sy n="140" d="100"/>
        </p:scale>
        <p:origin x="582" y="-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re Di_Michele" userId="S::cdi_michel@burnleyhigh.com::505a3c99-2022-4c9d-8bd0-d428db09ddeb" providerId="AD" clId="Web-{BD70FB57-9638-B654-0B08-B7A688C64FD0}"/>
    <pc:docChg chg="modSld">
      <pc:chgData name="Clare Di_Michele" userId="S::cdi_michel@burnleyhigh.com::505a3c99-2022-4c9d-8bd0-d428db09ddeb" providerId="AD" clId="Web-{BD70FB57-9638-B654-0B08-B7A688C64FD0}" dt="2021-07-13T14:54:11.554" v="97" actId="1076"/>
      <pc:docMkLst>
        <pc:docMk/>
      </pc:docMkLst>
      <pc:sldChg chg="addSp delSp modSp">
        <pc:chgData name="Clare Di_Michele" userId="S::cdi_michel@burnleyhigh.com::505a3c99-2022-4c9d-8bd0-d428db09ddeb" providerId="AD" clId="Web-{BD70FB57-9638-B654-0B08-B7A688C64FD0}" dt="2021-07-13T14:54:11.554" v="97" actId="1076"/>
        <pc:sldMkLst>
          <pc:docMk/>
          <pc:sldMk cId="2983352342" sldId="256"/>
        </pc:sldMkLst>
        <pc:spChg chg="add mod">
          <ac:chgData name="Clare Di_Michele" userId="S::cdi_michel@burnleyhigh.com::505a3c99-2022-4c9d-8bd0-d428db09ddeb" providerId="AD" clId="Web-{BD70FB57-9638-B654-0B08-B7A688C64FD0}" dt="2021-07-13T14:47:47.672" v="32" actId="1076"/>
          <ac:spMkLst>
            <pc:docMk/>
            <pc:sldMk cId="2983352342" sldId="256"/>
            <ac:spMk id="97" creationId="{67ABEDB2-80BD-46E2-8757-822111908619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47:40.828" v="30" actId="1076"/>
          <ac:spMkLst>
            <pc:docMk/>
            <pc:sldMk cId="2983352342" sldId="256"/>
            <ac:spMk id="113" creationId="{00000000-0000-0000-0000-000000000000}"/>
          </ac:spMkLst>
        </pc:spChg>
        <pc:spChg chg="del">
          <ac:chgData name="Clare Di_Michele" userId="S::cdi_michel@burnleyhigh.com::505a3c99-2022-4c9d-8bd0-d428db09ddeb" providerId="AD" clId="Web-{BD70FB57-9638-B654-0B08-B7A688C64FD0}" dt="2021-07-13T14:46:09.010" v="16"/>
          <ac:spMkLst>
            <pc:docMk/>
            <pc:sldMk cId="2983352342" sldId="256"/>
            <ac:spMk id="114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53:38.974" v="94" actId="1076"/>
          <ac:spMkLst>
            <pc:docMk/>
            <pc:sldMk cId="2983352342" sldId="256"/>
            <ac:spMk id="115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53:35.927" v="93" actId="1076"/>
          <ac:spMkLst>
            <pc:docMk/>
            <pc:sldMk cId="2983352342" sldId="256"/>
            <ac:spMk id="116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48:59.301" v="41" actId="20577"/>
          <ac:spMkLst>
            <pc:docMk/>
            <pc:sldMk cId="2983352342" sldId="256"/>
            <ac:spMk id="123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48:25.205" v="34" actId="1076"/>
          <ac:spMkLst>
            <pc:docMk/>
            <pc:sldMk cId="2983352342" sldId="256"/>
            <ac:spMk id="124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53:30.020" v="92" actId="1076"/>
          <ac:spMkLst>
            <pc:docMk/>
            <pc:sldMk cId="2983352342" sldId="256"/>
            <ac:spMk id="125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53:26.848" v="91" actId="1076"/>
          <ac:spMkLst>
            <pc:docMk/>
            <pc:sldMk cId="2983352342" sldId="256"/>
            <ac:spMk id="126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54:08.663" v="96" actId="1076"/>
          <ac:spMkLst>
            <pc:docMk/>
            <pc:sldMk cId="2983352342" sldId="256"/>
            <ac:spMk id="128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54:11.554" v="97" actId="1076"/>
          <ac:spMkLst>
            <pc:docMk/>
            <pc:sldMk cId="2983352342" sldId="256"/>
            <ac:spMk id="132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53:10.269" v="86" actId="20577"/>
          <ac:spMkLst>
            <pc:docMk/>
            <pc:sldMk cId="2983352342" sldId="256"/>
            <ac:spMk id="300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45:12.897" v="15" actId="20577"/>
          <ac:spMkLst>
            <pc:docMk/>
            <pc:sldMk cId="2983352342" sldId="256"/>
            <ac:spMk id="301" creationId="{00000000-0000-0000-0000-000000000000}"/>
          </ac:spMkLst>
        </pc:spChg>
        <pc:spChg chg="mod">
          <ac:chgData name="Clare Di_Michele" userId="S::cdi_michel@burnleyhigh.com::505a3c99-2022-4c9d-8bd0-d428db09ddeb" providerId="AD" clId="Web-{BD70FB57-9638-B654-0B08-B7A688C64FD0}" dt="2021-07-13T14:51:04.027" v="49" actId="20577"/>
          <ac:spMkLst>
            <pc:docMk/>
            <pc:sldMk cId="2983352342" sldId="256"/>
            <ac:spMk id="321" creationId="{00000000-0000-0000-0000-000000000000}"/>
          </ac:spMkLst>
        </pc:spChg>
        <pc:cxnChg chg="mod">
          <ac:chgData name="Clare Di_Michele" userId="S::cdi_michel@burnleyhigh.com::505a3c99-2022-4c9d-8bd0-d428db09ddeb" providerId="AD" clId="Web-{BD70FB57-9638-B654-0B08-B7A688C64FD0}" dt="2021-07-13T14:48:29.424" v="35" actId="1076"/>
          <ac:cxnSpMkLst>
            <pc:docMk/>
            <pc:sldMk cId="2983352342" sldId="256"/>
            <ac:cxnSpMk id="316" creationId="{12ABD505-175E-A541-AEFE-152268C0ADBA}"/>
          </ac:cxnSpMkLst>
        </pc:cxnChg>
        <pc:cxnChg chg="mod">
          <ac:chgData name="Clare Di_Michele" userId="S::cdi_michel@burnleyhigh.com::505a3c99-2022-4c9d-8bd0-d428db09ddeb" providerId="AD" clId="Web-{BD70FB57-9638-B654-0B08-B7A688C64FD0}" dt="2021-07-13T14:47:02.122" v="24" actId="14100"/>
          <ac:cxnSpMkLst>
            <pc:docMk/>
            <pc:sldMk cId="2983352342" sldId="256"/>
            <ac:cxnSpMk id="318" creationId="{12ABD505-175E-A541-AEFE-152268C0ADBA}"/>
          </ac:cxnSpMkLst>
        </pc:cxnChg>
        <pc:cxnChg chg="mod">
          <ac:chgData name="Clare Di_Michele" userId="S::cdi_michel@burnleyhigh.com::505a3c99-2022-4c9d-8bd0-d428db09ddeb" providerId="AD" clId="Web-{BD70FB57-9638-B654-0B08-B7A688C64FD0}" dt="2021-07-13T14:46:43.371" v="21" actId="1076"/>
          <ac:cxnSpMkLst>
            <pc:docMk/>
            <pc:sldMk cId="2983352342" sldId="256"/>
            <ac:cxnSpMk id="324" creationId="{12ABD505-175E-A541-AEFE-152268C0ADBA}"/>
          </ac:cxnSpMkLst>
        </pc:cxnChg>
      </pc:sldChg>
    </pc:docChg>
  </pc:docChgLst>
  <pc:docChgLst>
    <pc:chgData name="Clare Di_Michele" userId="S::cdi_michel@burnleyhigh.com::505a3c99-2022-4c9d-8bd0-d428db09ddeb" providerId="AD" clId="Web-{F1866B18-0F08-DA67-8282-4CCCDC899412}"/>
    <pc:docChg chg="modSld">
      <pc:chgData name="Clare Di_Michele" userId="S::cdi_michel@burnleyhigh.com::505a3c99-2022-4c9d-8bd0-d428db09ddeb" providerId="AD" clId="Web-{F1866B18-0F08-DA67-8282-4CCCDC899412}" dt="2020-07-02T09:00:05.575" v="1" actId="1076"/>
      <pc:docMkLst>
        <pc:docMk/>
      </pc:docMkLst>
      <pc:sldChg chg="modSp">
        <pc:chgData name="Clare Di_Michele" userId="S::cdi_michel@burnleyhigh.com::505a3c99-2022-4c9d-8bd0-d428db09ddeb" providerId="AD" clId="Web-{F1866B18-0F08-DA67-8282-4CCCDC899412}" dt="2020-07-02T09:00:05.575" v="1" actId="1076"/>
        <pc:sldMkLst>
          <pc:docMk/>
          <pc:sldMk cId="2983352342" sldId="256"/>
        </pc:sldMkLst>
        <pc:spChg chg="mod">
          <ac:chgData name="Clare Di_Michele" userId="S::cdi_michel@burnleyhigh.com::505a3c99-2022-4c9d-8bd0-d428db09ddeb" providerId="AD" clId="Web-{F1866B18-0F08-DA67-8282-4CCCDC899412}" dt="2020-07-02T08:57:06.043" v="0" actId="1076"/>
          <ac:spMkLst>
            <pc:docMk/>
            <pc:sldMk cId="2983352342" sldId="256"/>
            <ac:spMk id="248" creationId="{00000000-0000-0000-0000-000000000000}"/>
          </ac:spMkLst>
        </pc:spChg>
        <pc:grpChg chg="mod">
          <ac:chgData name="Clare Di_Michele" userId="S::cdi_michel@burnleyhigh.com::505a3c99-2022-4c9d-8bd0-d428db09ddeb" providerId="AD" clId="Web-{F1866B18-0F08-DA67-8282-4CCCDC899412}" dt="2020-07-02T09:00:05.575" v="1" actId="1076"/>
          <ac:grpSpMkLst>
            <pc:docMk/>
            <pc:sldMk cId="2983352342" sldId="256"/>
            <ac:grpSpMk id="255" creationId="{00000000-0000-0000-0000-000000000000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2115004" y="-149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178450" y="2966841"/>
            <a:ext cx="6576051" cy="6422063"/>
            <a:chOff x="112031" y="2963131"/>
            <a:chExt cx="6726368" cy="6422063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288374" y="6938848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2031" y="3928844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73360" y="2963131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Start of Year </a:t>
            </a:r>
            <a:r>
              <a:rPr lang="en-GB" sz="1200" dirty="0">
                <a:solidFill>
                  <a:schemeClr val="tx1"/>
                </a:solidFill>
              </a:rPr>
              <a:t>9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</a:t>
            </a:r>
            <a:r>
              <a:rPr lang="en-US" sz="1200" b="1" dirty="0" smtClean="0">
                <a:solidFill>
                  <a:schemeClr val="tx1"/>
                </a:solidFill>
              </a:rPr>
              <a:t>9 </a:t>
            </a:r>
            <a:r>
              <a:rPr lang="en-US" sz="1200" b="1" dirty="0">
                <a:solidFill>
                  <a:schemeClr val="tx1"/>
                </a:solidFill>
              </a:rPr>
              <a:t>Autumn Term 1</a:t>
            </a:r>
          </a:p>
        </p:txBody>
      </p: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551739" y="7836074"/>
            <a:ext cx="16064" cy="36335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78827" y="7732183"/>
            <a:ext cx="1" cy="40370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896384" y="7791081"/>
            <a:ext cx="129" cy="21903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53200" y="7777379"/>
            <a:ext cx="8215" cy="24689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304683" y="7759116"/>
            <a:ext cx="144" cy="26327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/>
          <p:cNvSpPr/>
          <p:nvPr/>
        </p:nvSpPr>
        <p:spPr>
          <a:xfrm>
            <a:off x="4752342" y="668791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</a:t>
            </a:r>
            <a:r>
              <a:rPr lang="en-US" sz="1200" b="1" dirty="0">
                <a:solidFill>
                  <a:schemeClr val="tx1"/>
                </a:solidFill>
              </a:rPr>
              <a:t>9</a:t>
            </a:r>
            <a:r>
              <a:rPr lang="en-US" sz="1200" b="1" dirty="0" smtClean="0">
                <a:solidFill>
                  <a:schemeClr val="tx1"/>
                </a:solidFill>
              </a:rPr>
              <a:t> </a:t>
            </a:r>
            <a:r>
              <a:rPr lang="en-US" sz="1200" b="1" dirty="0">
                <a:solidFill>
                  <a:schemeClr val="tx1"/>
                </a:solidFill>
              </a:rPr>
              <a:t>Autumn Term 2</a:t>
            </a:r>
          </a:p>
        </p:txBody>
      </p:sp>
      <p:sp>
        <p:nvSpPr>
          <p:cNvPr id="285" name="Rectangle 284"/>
          <p:cNvSpPr/>
          <p:nvPr/>
        </p:nvSpPr>
        <p:spPr>
          <a:xfrm>
            <a:off x="3237" y="7726380"/>
            <a:ext cx="907015" cy="127260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Topic</a:t>
            </a:r>
          </a:p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TELEVISION</a:t>
            </a:r>
            <a:endParaRPr lang="en-GB" sz="800" b="1" dirty="0" smtClean="0">
              <a:solidFill>
                <a:schemeClr val="tx1"/>
              </a:solidFill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800" dirty="0" smtClean="0">
                <a:solidFill>
                  <a:schemeClr val="tx1"/>
                </a:solidFill>
              </a:rPr>
              <a:t>TV genres.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800" dirty="0" smtClean="0">
                <a:solidFill>
                  <a:schemeClr val="tx1"/>
                </a:solidFill>
              </a:rPr>
              <a:t>Opinions using the </a:t>
            </a:r>
            <a:r>
              <a:rPr lang="en-GB" sz="800" dirty="0" smtClean="0">
                <a:solidFill>
                  <a:schemeClr val="tx1"/>
                </a:solidFill>
              </a:rPr>
              <a:t>superlatives and </a:t>
            </a:r>
            <a:r>
              <a:rPr lang="en-GB" sz="800" dirty="0" err="1" smtClean="0">
                <a:solidFill>
                  <a:schemeClr val="tx1"/>
                </a:solidFill>
              </a:rPr>
              <a:t>preferir</a:t>
            </a:r>
            <a:r>
              <a:rPr lang="en-GB" sz="800" dirty="0" smtClean="0">
                <a:solidFill>
                  <a:schemeClr val="tx1"/>
                </a:solidFill>
              </a:rPr>
              <a:t>. </a:t>
            </a:r>
            <a:endParaRPr lang="en-GB" sz="800" dirty="0">
              <a:solidFill>
                <a:schemeClr val="tx1"/>
              </a:solidFill>
            </a:endParaRPr>
          </a:p>
          <a:p>
            <a:pPr algn="ctr"/>
            <a:r>
              <a:rPr lang="en-GB" sz="800" b="1" dirty="0">
                <a:solidFill>
                  <a:schemeClr val="tx1"/>
                </a:solidFill>
              </a:rPr>
              <a:t>Date</a:t>
            </a:r>
            <a:r>
              <a:rPr lang="en-GB" sz="800" dirty="0">
                <a:solidFill>
                  <a:schemeClr val="tx1"/>
                </a:solidFill>
              </a:rPr>
              <a:t>: Sep-Oct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86" name="Rectangle 285"/>
          <p:cNvSpPr/>
          <p:nvPr/>
        </p:nvSpPr>
        <p:spPr>
          <a:xfrm>
            <a:off x="3237" y="8991431"/>
            <a:ext cx="900077" cy="91456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dirty="0" smtClean="0">
                <a:solidFill>
                  <a:schemeClr val="tx1"/>
                </a:solidFill>
              </a:rPr>
              <a:t>Key knowledge:</a:t>
            </a:r>
            <a:endParaRPr lang="en-GB" sz="700" b="1" dirty="0">
              <a:solidFill>
                <a:schemeClr val="tx1"/>
              </a:solidFill>
            </a:endParaRPr>
          </a:p>
          <a:p>
            <a:pPr algn="ctr"/>
            <a:r>
              <a:rPr lang="en-GB" sz="700" dirty="0" smtClean="0">
                <a:solidFill>
                  <a:schemeClr val="tx1"/>
                </a:solidFill>
              </a:rPr>
              <a:t>I know how to give an </a:t>
            </a:r>
            <a:r>
              <a:rPr lang="en-GB" sz="700" dirty="0" smtClean="0">
                <a:solidFill>
                  <a:schemeClr val="tx1"/>
                </a:solidFill>
              </a:rPr>
              <a:t>extended opinion of different TV genres.</a:t>
            </a:r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287" name="Rectangle 286"/>
          <p:cNvSpPr/>
          <p:nvPr/>
        </p:nvSpPr>
        <p:spPr>
          <a:xfrm>
            <a:off x="6022699" y="7610864"/>
            <a:ext cx="835301" cy="108786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knowledge:</a:t>
            </a:r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I know how to use the present tense and make a comparison. 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88" name="Rectangle 287"/>
          <p:cNvSpPr/>
          <p:nvPr/>
        </p:nvSpPr>
        <p:spPr>
          <a:xfrm>
            <a:off x="5990777" y="6540159"/>
            <a:ext cx="867223" cy="107070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Topic</a:t>
            </a:r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FILM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800" dirty="0" smtClean="0">
                <a:solidFill>
                  <a:schemeClr val="tx1"/>
                </a:solidFill>
              </a:rPr>
              <a:t>Film genres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800" dirty="0" smtClean="0">
                <a:solidFill>
                  <a:schemeClr val="tx1"/>
                </a:solidFill>
              </a:rPr>
              <a:t>Visiting the cinema.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800" dirty="0" smtClean="0">
                <a:solidFill>
                  <a:schemeClr val="tx1"/>
                </a:solidFill>
              </a:rPr>
              <a:t>A Spanish film study. </a:t>
            </a:r>
            <a:endParaRPr lang="en-GB" sz="800" dirty="0">
              <a:solidFill>
                <a:schemeClr val="tx1"/>
              </a:solidFill>
            </a:endParaRPr>
          </a:p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Date</a:t>
            </a:r>
            <a:r>
              <a:rPr lang="en-GB" sz="800" dirty="0">
                <a:solidFill>
                  <a:schemeClr val="tx1"/>
                </a:solidFill>
              </a:rPr>
              <a:t>: Nov-Dec</a:t>
            </a:r>
          </a:p>
        </p:txBody>
      </p: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17254" y="6625145"/>
            <a:ext cx="11250" cy="31989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825994" y="4793880"/>
            <a:ext cx="0" cy="2449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42953" y="6769368"/>
            <a:ext cx="12928" cy="15470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948873" y="6695430"/>
            <a:ext cx="3273" cy="27857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747629" y="6695115"/>
            <a:ext cx="0" cy="31100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Oval 295"/>
          <p:cNvSpPr/>
          <p:nvPr/>
        </p:nvSpPr>
        <p:spPr>
          <a:xfrm>
            <a:off x="815359" y="5668883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</a:t>
            </a:r>
            <a:r>
              <a:rPr lang="en-US" sz="1200" b="1" dirty="0" smtClean="0">
                <a:solidFill>
                  <a:schemeClr val="tx1"/>
                </a:solidFill>
              </a:rPr>
              <a:t>9 </a:t>
            </a:r>
            <a:r>
              <a:rPr lang="en-US" sz="1200" b="1" dirty="0" smtClean="0">
                <a:solidFill>
                  <a:schemeClr val="tx1"/>
                </a:solidFill>
              </a:rPr>
              <a:t>Spring </a:t>
            </a:r>
            <a:r>
              <a:rPr lang="en-US" sz="1200" b="1" dirty="0">
                <a:solidFill>
                  <a:schemeClr val="tx1"/>
                </a:solidFill>
              </a:rPr>
              <a:t>Term 1</a:t>
            </a:r>
          </a:p>
        </p:txBody>
      </p:sp>
      <p:sp>
        <p:nvSpPr>
          <p:cNvPr id="297" name="Rectangle 296"/>
          <p:cNvSpPr/>
          <p:nvPr/>
        </p:nvSpPr>
        <p:spPr>
          <a:xfrm>
            <a:off x="-1214" y="6714835"/>
            <a:ext cx="858465" cy="93547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knowledge:</a:t>
            </a:r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I know how to talk about various elements of technology. 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98" name="Rectangle 297"/>
          <p:cNvSpPr/>
          <p:nvPr/>
        </p:nvSpPr>
        <p:spPr>
          <a:xfrm>
            <a:off x="-2032" y="5590393"/>
            <a:ext cx="876761" cy="110295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dirty="0" smtClean="0">
                <a:solidFill>
                  <a:schemeClr val="tx1"/>
                </a:solidFill>
              </a:rPr>
              <a:t>Topic</a:t>
            </a:r>
          </a:p>
          <a:p>
            <a:pPr algn="ctr"/>
            <a:r>
              <a:rPr lang="en-GB" sz="700" b="1" dirty="0" smtClean="0">
                <a:solidFill>
                  <a:schemeClr val="tx1"/>
                </a:solidFill>
              </a:rPr>
              <a:t>TECHNOLOGY</a:t>
            </a:r>
            <a:endParaRPr lang="en-GB" sz="700" b="1" dirty="0" smtClean="0">
              <a:solidFill>
                <a:schemeClr val="tx1"/>
              </a:solidFill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700" dirty="0" smtClean="0">
                <a:solidFill>
                  <a:schemeClr val="tx1"/>
                </a:solidFill>
              </a:rPr>
              <a:t>Types of </a:t>
            </a:r>
            <a:r>
              <a:rPr lang="en-GB" sz="700" dirty="0" smtClean="0">
                <a:solidFill>
                  <a:schemeClr val="tx1"/>
                </a:solidFill>
              </a:rPr>
              <a:t>technology.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700" dirty="0" smtClean="0">
                <a:solidFill>
                  <a:schemeClr val="tx1"/>
                </a:solidFill>
              </a:rPr>
              <a:t>Why we use it</a:t>
            </a:r>
            <a:r>
              <a:rPr lang="en-GB" sz="700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GB" sz="700" b="1" dirty="0" smtClean="0">
                <a:solidFill>
                  <a:schemeClr val="tx1"/>
                </a:solidFill>
              </a:rPr>
              <a:t>Date</a:t>
            </a:r>
            <a:r>
              <a:rPr lang="en-GB" sz="700" dirty="0">
                <a:solidFill>
                  <a:schemeClr val="tx1"/>
                </a:solidFill>
              </a:rPr>
              <a:t>: Jan - Feb</a:t>
            </a:r>
          </a:p>
        </p:txBody>
      </p:sp>
      <p:sp>
        <p:nvSpPr>
          <p:cNvPr id="299" name="Oval 298"/>
          <p:cNvSpPr/>
          <p:nvPr/>
        </p:nvSpPr>
        <p:spPr>
          <a:xfrm>
            <a:off x="4816479" y="4751596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</a:t>
            </a:r>
            <a:r>
              <a:rPr lang="en-US" sz="1200" b="1" dirty="0" smtClean="0">
                <a:solidFill>
                  <a:schemeClr val="tx1"/>
                </a:solidFill>
              </a:rPr>
              <a:t>9 </a:t>
            </a:r>
            <a:r>
              <a:rPr lang="en-US" sz="1200" b="1" dirty="0">
                <a:solidFill>
                  <a:schemeClr val="tx1"/>
                </a:solidFill>
              </a:rPr>
              <a:t>Spring Term 2</a:t>
            </a:r>
          </a:p>
        </p:txBody>
      </p:sp>
      <p:sp>
        <p:nvSpPr>
          <p:cNvPr id="300" name="Rectangle 299"/>
          <p:cNvSpPr/>
          <p:nvPr/>
        </p:nvSpPr>
        <p:spPr>
          <a:xfrm>
            <a:off x="6022699" y="5447354"/>
            <a:ext cx="835301" cy="93872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knowledge: </a:t>
            </a:r>
            <a:r>
              <a:rPr lang="en-GB" sz="800" dirty="0" smtClean="0">
                <a:solidFill>
                  <a:schemeClr val="tx1"/>
                </a:solidFill>
              </a:rPr>
              <a:t>I know how to </a:t>
            </a:r>
            <a:r>
              <a:rPr lang="en-GB" sz="800" dirty="0" smtClean="0">
                <a:solidFill>
                  <a:schemeClr val="tx1"/>
                </a:solidFill>
              </a:rPr>
              <a:t>talk about technology in multiple tenses. 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301" name="Rectangle 300"/>
          <p:cNvSpPr/>
          <p:nvPr/>
        </p:nvSpPr>
        <p:spPr>
          <a:xfrm>
            <a:off x="5860636" y="4088945"/>
            <a:ext cx="994099" cy="131806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700" b="1" dirty="0" smtClean="0">
                <a:solidFill>
                  <a:schemeClr val="tx1"/>
                </a:solidFill>
              </a:rPr>
              <a:t>Topic </a:t>
            </a:r>
          </a:p>
          <a:p>
            <a:pPr algn="ctr"/>
            <a:r>
              <a:rPr lang="en-GB" sz="700" b="1" dirty="0" smtClean="0">
                <a:solidFill>
                  <a:schemeClr val="tx1"/>
                </a:solidFill>
              </a:rPr>
              <a:t>TECHNOLOGY</a:t>
            </a:r>
            <a:endParaRPr lang="en-GB" sz="700" b="1" dirty="0" smtClean="0">
              <a:solidFill>
                <a:schemeClr val="tx1"/>
              </a:solidFill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700" dirty="0" smtClean="0">
                <a:solidFill>
                  <a:schemeClr val="tx1"/>
                </a:solidFill>
              </a:rPr>
              <a:t>How we used to use it.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700" dirty="0" smtClean="0">
                <a:solidFill>
                  <a:schemeClr val="tx1"/>
                </a:solidFill>
              </a:rPr>
              <a:t>How we used it</a:t>
            </a:r>
            <a:r>
              <a:rPr lang="en-GB" sz="700" dirty="0" smtClean="0">
                <a:solidFill>
                  <a:schemeClr val="tx1"/>
                </a:solidFill>
              </a:rPr>
              <a:t>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700" dirty="0" smtClean="0">
                <a:solidFill>
                  <a:schemeClr val="tx1"/>
                </a:solidFill>
              </a:rPr>
              <a:t>What we’re going to use it for.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700" dirty="0">
                <a:solidFill>
                  <a:schemeClr val="tx1"/>
                </a:solidFill>
              </a:rPr>
              <a:t>Advantages and </a:t>
            </a:r>
            <a:r>
              <a:rPr lang="en-GB" sz="700" dirty="0" smtClean="0">
                <a:solidFill>
                  <a:schemeClr val="tx1"/>
                </a:solidFill>
              </a:rPr>
              <a:t>disadvantages</a:t>
            </a:r>
            <a:endParaRPr lang="en-GB" sz="700" dirty="0" smtClean="0">
              <a:solidFill>
                <a:schemeClr val="tx1"/>
              </a:solidFill>
            </a:endParaRPr>
          </a:p>
          <a:p>
            <a:pPr algn="ctr"/>
            <a:r>
              <a:rPr lang="en-GB" sz="700" b="1" dirty="0" smtClean="0">
                <a:solidFill>
                  <a:schemeClr val="tx1"/>
                </a:solidFill>
              </a:rPr>
              <a:t>Date</a:t>
            </a:r>
            <a:r>
              <a:rPr lang="en-GB" sz="700" dirty="0">
                <a:solidFill>
                  <a:schemeClr val="tx1"/>
                </a:solidFill>
              </a:rPr>
              <a:t>: Mar-Apr</a:t>
            </a:r>
          </a:p>
        </p:txBody>
      </p:sp>
      <p:sp>
        <p:nvSpPr>
          <p:cNvPr id="302" name="Oval 301"/>
          <p:cNvSpPr/>
          <p:nvPr/>
        </p:nvSpPr>
        <p:spPr>
          <a:xfrm>
            <a:off x="881581" y="3678224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</a:t>
            </a:r>
            <a:r>
              <a:rPr lang="en-US" sz="1200" b="1" dirty="0" smtClean="0">
                <a:solidFill>
                  <a:schemeClr val="tx1"/>
                </a:solidFill>
              </a:rPr>
              <a:t>9 </a:t>
            </a:r>
            <a:r>
              <a:rPr lang="en-US" sz="1200" b="1" dirty="0">
                <a:solidFill>
                  <a:schemeClr val="tx1"/>
                </a:solidFill>
              </a:rPr>
              <a:t>Summer Term 1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60" y="1596755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</a:t>
            </a:r>
            <a:r>
              <a:rPr lang="en-US" sz="1000" b="1" dirty="0" smtClean="0">
                <a:solidFill>
                  <a:schemeClr val="tx1"/>
                </a:solidFill>
              </a:rPr>
              <a:t>9 </a:t>
            </a:r>
            <a:r>
              <a:rPr lang="en-US" sz="1000" b="1" dirty="0" smtClean="0">
                <a:solidFill>
                  <a:schemeClr val="tx1"/>
                </a:solidFill>
              </a:rPr>
              <a:t>Preparation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03" name="Oval 302"/>
          <p:cNvSpPr/>
          <p:nvPr/>
        </p:nvSpPr>
        <p:spPr>
          <a:xfrm>
            <a:off x="4806381" y="256152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</a:t>
            </a:r>
            <a:r>
              <a:rPr lang="en-US" sz="1200" b="1" dirty="0" smtClean="0">
                <a:solidFill>
                  <a:schemeClr val="tx1"/>
                </a:solidFill>
              </a:rPr>
              <a:t>9 </a:t>
            </a:r>
            <a:r>
              <a:rPr lang="en-US" sz="1200" b="1" dirty="0">
                <a:solidFill>
                  <a:schemeClr val="tx1"/>
                </a:solidFill>
              </a:rPr>
              <a:t>Summer Term 2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Year </a:t>
            </a:r>
            <a:r>
              <a:rPr lang="en-GB" sz="1100" dirty="0" smtClean="0"/>
              <a:t>10 </a:t>
            </a:r>
            <a:r>
              <a:rPr lang="en-GB" sz="1100" dirty="0"/>
              <a:t>this way!</a:t>
            </a:r>
          </a:p>
        </p:txBody>
      </p: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522440" y="4785801"/>
            <a:ext cx="6906" cy="38809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95654" y="4793880"/>
            <a:ext cx="337" cy="25849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93310" y="4850812"/>
            <a:ext cx="16159" cy="25810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0" name="Rectangle 319"/>
          <p:cNvSpPr/>
          <p:nvPr/>
        </p:nvSpPr>
        <p:spPr>
          <a:xfrm>
            <a:off x="-2942" y="4303107"/>
            <a:ext cx="966094" cy="126579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knowledge: </a:t>
            </a:r>
            <a:r>
              <a:rPr lang="en-GB" sz="800" dirty="0" smtClean="0">
                <a:solidFill>
                  <a:schemeClr val="tx1"/>
                </a:solidFill>
              </a:rPr>
              <a:t>I know how </a:t>
            </a:r>
            <a:r>
              <a:rPr lang="en-GB" sz="800" dirty="0" smtClean="0">
                <a:solidFill>
                  <a:schemeClr val="tx1"/>
                </a:solidFill>
              </a:rPr>
              <a:t>to talk about a wide range of foods and traditional Spanish/Hispanic cuisine. 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321" name="Rectangle 320"/>
          <p:cNvSpPr/>
          <p:nvPr/>
        </p:nvSpPr>
        <p:spPr>
          <a:xfrm>
            <a:off x="-2942" y="3157173"/>
            <a:ext cx="860684" cy="113344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700" b="1" dirty="0">
                <a:solidFill>
                  <a:schemeClr val="tx1"/>
                </a:solidFill>
              </a:rPr>
              <a:t>Topic</a:t>
            </a:r>
          </a:p>
          <a:p>
            <a:pPr algn="ctr"/>
            <a:r>
              <a:rPr lang="en-GB" sz="700" b="1" dirty="0" smtClean="0">
                <a:solidFill>
                  <a:schemeClr val="tx1"/>
                </a:solidFill>
              </a:rPr>
              <a:t>FOOD</a:t>
            </a:r>
            <a:endParaRPr lang="en-GB" sz="700" b="1" dirty="0">
              <a:solidFill>
                <a:schemeClr val="tx1"/>
              </a:solidFill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700" dirty="0" smtClean="0">
                <a:solidFill>
                  <a:schemeClr val="tx1"/>
                </a:solidFill>
              </a:rPr>
              <a:t>Different types of food.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700" dirty="0" smtClean="0">
                <a:solidFill>
                  <a:schemeClr val="tx1"/>
                </a:solidFill>
              </a:rPr>
              <a:t>Spanish foods.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700" dirty="0" smtClean="0">
                <a:solidFill>
                  <a:schemeClr val="tx1"/>
                </a:solidFill>
              </a:rPr>
              <a:t>Opinions of food. </a:t>
            </a:r>
            <a:endParaRPr lang="en-GB" sz="700" dirty="0">
              <a:solidFill>
                <a:schemeClr val="tx1"/>
              </a:solidFill>
            </a:endParaRPr>
          </a:p>
          <a:p>
            <a:pPr algn="ctr"/>
            <a:r>
              <a:rPr lang="en-GB" sz="700" b="1" dirty="0">
                <a:solidFill>
                  <a:schemeClr val="tx1"/>
                </a:solidFill>
              </a:rPr>
              <a:t>Date</a:t>
            </a:r>
            <a:r>
              <a:rPr lang="en-GB" sz="700" dirty="0">
                <a:solidFill>
                  <a:schemeClr val="tx1"/>
                </a:solidFill>
              </a:rPr>
              <a:t>: Apr-May</a:t>
            </a:r>
          </a:p>
        </p:txBody>
      </p: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14101" y="3632908"/>
            <a:ext cx="8121" cy="30506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972721" y="3763433"/>
            <a:ext cx="1152" cy="17821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952551" y="3862672"/>
            <a:ext cx="1410" cy="2736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65669" y="2996382"/>
            <a:ext cx="16054" cy="15632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9" name="Rectangle 328"/>
          <p:cNvSpPr/>
          <p:nvPr/>
        </p:nvSpPr>
        <p:spPr>
          <a:xfrm>
            <a:off x="6062474" y="2912759"/>
            <a:ext cx="787013" cy="113579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dirty="0" smtClean="0">
                <a:solidFill>
                  <a:schemeClr val="tx1"/>
                </a:solidFill>
              </a:rPr>
              <a:t>Key knowledge:</a:t>
            </a:r>
            <a:endParaRPr lang="en-GB" sz="700" b="1" dirty="0">
              <a:solidFill>
                <a:schemeClr val="tx1"/>
              </a:solidFill>
            </a:endParaRPr>
          </a:p>
          <a:p>
            <a:pPr algn="ctr"/>
            <a:r>
              <a:rPr lang="en-GB" sz="700" dirty="0" smtClean="0">
                <a:solidFill>
                  <a:schemeClr val="tx1"/>
                </a:solidFill>
              </a:rPr>
              <a:t>I know how </a:t>
            </a:r>
            <a:r>
              <a:rPr lang="en-GB" sz="700" dirty="0" smtClean="0">
                <a:solidFill>
                  <a:schemeClr val="tx1"/>
                </a:solidFill>
              </a:rPr>
              <a:t>to describe a past holiday using the preterite tense and how to describe a dream holiday using the conditional. </a:t>
            </a:r>
            <a:endParaRPr lang="en-GB" sz="700" dirty="0">
              <a:solidFill>
                <a:schemeClr val="tx1"/>
              </a:solidFill>
            </a:endParaRPr>
          </a:p>
        </p:txBody>
      </p: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66879" y="2735214"/>
            <a:ext cx="1" cy="26707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942556" y="2731026"/>
            <a:ext cx="7769" cy="27214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812418" y="2718515"/>
            <a:ext cx="0" cy="29592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Assessment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Revision techniques shared</a:t>
            </a:r>
          </a:p>
          <a:p>
            <a:pPr algn="ctr"/>
            <a:r>
              <a:rPr lang="en-US" sz="800" dirty="0"/>
              <a:t> and modelled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Practice questions completed and assessed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Model answers unpicked and critiqued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81834" y="7550120"/>
            <a:ext cx="63377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Genres.</a:t>
            </a:r>
            <a:endParaRPr lang="en-GB" sz="600" dirty="0"/>
          </a:p>
        </p:txBody>
      </p:sp>
      <p:sp>
        <p:nvSpPr>
          <p:cNvPr id="73" name="TextBox 72"/>
          <p:cNvSpPr txBox="1"/>
          <p:nvPr/>
        </p:nvSpPr>
        <p:spPr>
          <a:xfrm>
            <a:off x="3271536" y="7550120"/>
            <a:ext cx="80880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Superlative.</a:t>
            </a:r>
            <a:endParaRPr lang="en-GB" sz="600" dirty="0"/>
          </a:p>
        </p:txBody>
      </p:sp>
      <p:sp>
        <p:nvSpPr>
          <p:cNvPr id="79" name="TextBox 78"/>
          <p:cNvSpPr txBox="1"/>
          <p:nvPr/>
        </p:nvSpPr>
        <p:spPr>
          <a:xfrm>
            <a:off x="2526275" y="7573613"/>
            <a:ext cx="8003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Opinions</a:t>
            </a:r>
            <a:endParaRPr lang="en-GB" sz="600" dirty="0"/>
          </a:p>
        </p:txBody>
      </p:sp>
      <p:sp>
        <p:nvSpPr>
          <p:cNvPr id="82" name="TextBox 81"/>
          <p:cNvSpPr txBox="1"/>
          <p:nvPr/>
        </p:nvSpPr>
        <p:spPr>
          <a:xfrm>
            <a:off x="3916389" y="7521036"/>
            <a:ext cx="81477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err="1" smtClean="0"/>
              <a:t>Preferir</a:t>
            </a:r>
            <a:endParaRPr lang="en-GB" sz="600" dirty="0"/>
          </a:p>
        </p:txBody>
      </p:sp>
      <p:sp>
        <p:nvSpPr>
          <p:cNvPr id="83" name="TextBox 82"/>
          <p:cNvSpPr txBox="1"/>
          <p:nvPr/>
        </p:nvSpPr>
        <p:spPr>
          <a:xfrm>
            <a:off x="2527472" y="6386270"/>
            <a:ext cx="830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 smtClean="0"/>
              <a:t>A past cinema visit</a:t>
            </a:r>
            <a:endParaRPr lang="en-GB" sz="700" dirty="0"/>
          </a:p>
        </p:txBody>
      </p:sp>
      <p:sp>
        <p:nvSpPr>
          <p:cNvPr id="87" name="TextBox 86"/>
          <p:cNvSpPr txBox="1"/>
          <p:nvPr/>
        </p:nvSpPr>
        <p:spPr>
          <a:xfrm>
            <a:off x="2394323" y="4589345"/>
            <a:ext cx="9092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Future tenses.</a:t>
            </a:r>
            <a:endParaRPr lang="en-GB" sz="600" dirty="0"/>
          </a:p>
        </p:txBody>
      </p:sp>
      <p:sp>
        <p:nvSpPr>
          <p:cNvPr id="107" name="TextBox 106"/>
          <p:cNvSpPr txBox="1"/>
          <p:nvPr/>
        </p:nvSpPr>
        <p:spPr>
          <a:xfrm>
            <a:off x="3039210" y="4589015"/>
            <a:ext cx="9092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The preterite tense. </a:t>
            </a:r>
            <a:endParaRPr lang="en-GB" sz="600" dirty="0"/>
          </a:p>
        </p:txBody>
      </p:sp>
      <p:sp>
        <p:nvSpPr>
          <p:cNvPr id="109" name="TextBox 108"/>
          <p:cNvSpPr txBox="1"/>
          <p:nvPr/>
        </p:nvSpPr>
        <p:spPr>
          <a:xfrm>
            <a:off x="3742561" y="4553794"/>
            <a:ext cx="758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The imperfect tense.</a:t>
            </a:r>
            <a:endParaRPr lang="en-GB" sz="600" dirty="0"/>
          </a:p>
          <a:p>
            <a:pPr algn="ctr"/>
            <a:endParaRPr lang="en-GB" sz="600" dirty="0"/>
          </a:p>
        </p:txBody>
      </p:sp>
      <p:sp>
        <p:nvSpPr>
          <p:cNvPr id="110" name="TextBox 109"/>
          <p:cNvSpPr txBox="1"/>
          <p:nvPr/>
        </p:nvSpPr>
        <p:spPr>
          <a:xfrm>
            <a:off x="4234661" y="4423946"/>
            <a:ext cx="909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Advantages and disadvantages of technology. </a:t>
            </a:r>
            <a:endParaRPr lang="en-GB" sz="600" dirty="0"/>
          </a:p>
        </p:txBody>
      </p:sp>
      <p:sp>
        <p:nvSpPr>
          <p:cNvPr id="115" name="TextBox 114"/>
          <p:cNvSpPr txBox="1"/>
          <p:nvPr/>
        </p:nvSpPr>
        <p:spPr>
          <a:xfrm>
            <a:off x="1735497" y="3391275"/>
            <a:ext cx="9092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Types of food</a:t>
            </a:r>
            <a:endParaRPr lang="en-GB" sz="600" dirty="0"/>
          </a:p>
        </p:txBody>
      </p:sp>
      <p:sp>
        <p:nvSpPr>
          <p:cNvPr id="116" name="TextBox 115"/>
          <p:cNvSpPr txBox="1"/>
          <p:nvPr/>
        </p:nvSpPr>
        <p:spPr>
          <a:xfrm>
            <a:off x="2422682" y="3479345"/>
            <a:ext cx="10631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Foods in Spanish speaking countries. </a:t>
            </a:r>
            <a:endParaRPr lang="en-GB" sz="600" dirty="0"/>
          </a:p>
        </p:txBody>
      </p:sp>
      <p:sp>
        <p:nvSpPr>
          <p:cNvPr id="126" name="TextBox 125"/>
          <p:cNvSpPr txBox="1"/>
          <p:nvPr/>
        </p:nvSpPr>
        <p:spPr>
          <a:xfrm>
            <a:off x="3392816" y="3482295"/>
            <a:ext cx="1068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Opinions of food: with superlatives and comparatives . </a:t>
            </a:r>
            <a:endParaRPr lang="en-GB" sz="600" dirty="0"/>
          </a:p>
        </p:txBody>
      </p:sp>
      <p:sp>
        <p:nvSpPr>
          <p:cNvPr id="128" name="TextBox 127"/>
          <p:cNvSpPr txBox="1"/>
          <p:nvPr/>
        </p:nvSpPr>
        <p:spPr>
          <a:xfrm>
            <a:off x="3358603" y="2517003"/>
            <a:ext cx="95288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err="1" smtClean="0"/>
              <a:t>Impertive</a:t>
            </a:r>
            <a:r>
              <a:rPr lang="en-GB" sz="600" dirty="0" smtClean="0"/>
              <a:t>. </a:t>
            </a:r>
            <a:endParaRPr lang="en-GB" sz="600" dirty="0"/>
          </a:p>
        </p:txBody>
      </p:sp>
      <p:sp>
        <p:nvSpPr>
          <p:cNvPr id="130" name="TextBox 129"/>
          <p:cNvSpPr txBox="1"/>
          <p:nvPr/>
        </p:nvSpPr>
        <p:spPr>
          <a:xfrm>
            <a:off x="1603952" y="2544091"/>
            <a:ext cx="9652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In a restaurant.</a:t>
            </a:r>
            <a:endParaRPr lang="en-GB" sz="600" dirty="0"/>
          </a:p>
        </p:txBody>
      </p:sp>
      <p:sp>
        <p:nvSpPr>
          <p:cNvPr id="131" name="TextBox 130"/>
          <p:cNvSpPr txBox="1"/>
          <p:nvPr/>
        </p:nvSpPr>
        <p:spPr>
          <a:xfrm>
            <a:off x="2432664" y="2448788"/>
            <a:ext cx="105315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Commands</a:t>
            </a:r>
            <a:endParaRPr lang="en-GB" sz="600" dirty="0"/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323951" y="5825636"/>
            <a:ext cx="0" cy="2449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  <a:endCxn id="102" idx="2"/>
          </p:cNvCxnSpPr>
          <p:nvPr/>
        </p:nvCxnSpPr>
        <p:spPr>
          <a:xfrm flipH="1" flipV="1">
            <a:off x="3624111" y="5746649"/>
            <a:ext cx="6906" cy="38809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272460" y="5853730"/>
            <a:ext cx="337" cy="25849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966171" y="5853730"/>
            <a:ext cx="16159" cy="25810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3841222" y="5562639"/>
            <a:ext cx="9092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600" dirty="0"/>
          </a:p>
        </p:txBody>
      </p:sp>
      <p:sp>
        <p:nvSpPr>
          <p:cNvPr id="102" name="TextBox 101"/>
          <p:cNvSpPr txBox="1"/>
          <p:nvPr/>
        </p:nvSpPr>
        <p:spPr>
          <a:xfrm>
            <a:off x="3169477" y="5561983"/>
            <a:ext cx="9092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What others use.</a:t>
            </a:r>
            <a:endParaRPr lang="en-GB" sz="600" dirty="0"/>
          </a:p>
        </p:txBody>
      </p:sp>
      <p:sp>
        <p:nvSpPr>
          <p:cNvPr id="103" name="TextBox 102"/>
          <p:cNvSpPr txBox="1"/>
          <p:nvPr/>
        </p:nvSpPr>
        <p:spPr>
          <a:xfrm>
            <a:off x="2612331" y="5653656"/>
            <a:ext cx="7587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Why we use it.</a:t>
            </a:r>
            <a:endParaRPr lang="en-GB" sz="600" dirty="0"/>
          </a:p>
          <a:p>
            <a:pPr algn="ctr"/>
            <a:endParaRPr lang="en-GB" sz="600" dirty="0"/>
          </a:p>
        </p:txBody>
      </p:sp>
      <p:sp>
        <p:nvSpPr>
          <p:cNvPr id="104" name="TextBox 103"/>
          <p:cNvSpPr txBox="1"/>
          <p:nvPr/>
        </p:nvSpPr>
        <p:spPr>
          <a:xfrm>
            <a:off x="1820345" y="5604364"/>
            <a:ext cx="9092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Types of </a:t>
            </a:r>
            <a:r>
              <a:rPr lang="en-GB" sz="600" dirty="0" smtClean="0"/>
              <a:t>tech.</a:t>
            </a:r>
            <a:endParaRPr lang="en-GB" sz="600" dirty="0"/>
          </a:p>
        </p:txBody>
      </p:sp>
      <p:sp>
        <p:nvSpPr>
          <p:cNvPr id="92" name="TextBox 91"/>
          <p:cNvSpPr txBox="1"/>
          <p:nvPr/>
        </p:nvSpPr>
        <p:spPr>
          <a:xfrm>
            <a:off x="3850050" y="5548548"/>
            <a:ext cx="9092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Opinions of </a:t>
            </a:r>
            <a:r>
              <a:rPr lang="en-GB" sz="600" dirty="0" smtClean="0"/>
              <a:t>technology.</a:t>
            </a:r>
            <a:endParaRPr lang="en-GB" sz="600" dirty="0"/>
          </a:p>
        </p:txBody>
      </p:sp>
      <p:sp>
        <p:nvSpPr>
          <p:cNvPr id="93" name="Rectangle 92"/>
          <p:cNvSpPr/>
          <p:nvPr/>
        </p:nvSpPr>
        <p:spPr>
          <a:xfrm>
            <a:off x="6062473" y="1827220"/>
            <a:ext cx="789889" cy="107875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700" b="1" dirty="0">
                <a:solidFill>
                  <a:schemeClr val="tx1"/>
                </a:solidFill>
              </a:rPr>
              <a:t>Topic</a:t>
            </a:r>
          </a:p>
          <a:p>
            <a:pPr algn="ctr"/>
            <a:r>
              <a:rPr lang="en-GB" sz="700" b="1" dirty="0" smtClean="0">
                <a:solidFill>
                  <a:schemeClr val="tx1"/>
                </a:solidFill>
              </a:rPr>
              <a:t>FOOD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700" dirty="0" smtClean="0">
                <a:solidFill>
                  <a:schemeClr val="tx1"/>
                </a:solidFill>
              </a:rPr>
              <a:t>Healthy/unhealthy diet.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700" dirty="0" smtClean="0">
                <a:solidFill>
                  <a:schemeClr val="tx1"/>
                </a:solidFill>
              </a:rPr>
              <a:t>Ordering food in restaurant. </a:t>
            </a:r>
            <a:endParaRPr lang="en-GB" sz="700" b="1" dirty="0">
              <a:solidFill>
                <a:schemeClr val="tx1"/>
              </a:solidFill>
            </a:endParaRPr>
          </a:p>
          <a:p>
            <a:pPr algn="ctr"/>
            <a:r>
              <a:rPr lang="en-GB" sz="700" b="1" dirty="0" smtClean="0">
                <a:solidFill>
                  <a:schemeClr val="tx1"/>
                </a:solidFill>
              </a:rPr>
              <a:t>Date</a:t>
            </a:r>
            <a:r>
              <a:rPr lang="en-GB" sz="700" dirty="0">
                <a:solidFill>
                  <a:schemeClr val="tx1"/>
                </a:solidFill>
              </a:rPr>
              <a:t>: Apr-May</a:t>
            </a:r>
          </a:p>
        </p:txBody>
      </p:sp>
      <p:sp>
        <p:nvSpPr>
          <p:cNvPr id="4" name="Rectangle 3"/>
          <p:cNvSpPr/>
          <p:nvPr/>
        </p:nvSpPr>
        <p:spPr>
          <a:xfrm>
            <a:off x="4402949" y="6387420"/>
            <a:ext cx="48122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800" dirty="0" smtClean="0"/>
              <a:t>Genres</a:t>
            </a:r>
            <a:endParaRPr lang="en-GB" sz="800" dirty="0"/>
          </a:p>
        </p:txBody>
      </p:sp>
      <p:sp>
        <p:nvSpPr>
          <p:cNvPr id="95" name="TextBox 94"/>
          <p:cNvSpPr txBox="1"/>
          <p:nvPr/>
        </p:nvSpPr>
        <p:spPr>
          <a:xfrm>
            <a:off x="1775047" y="7521204"/>
            <a:ext cx="83016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Spanish TV </a:t>
            </a:r>
          </a:p>
        </p:txBody>
      </p:sp>
      <p:sp>
        <p:nvSpPr>
          <p:cNvPr id="97" name="Rectangle 96"/>
          <p:cNvSpPr/>
          <p:nvPr/>
        </p:nvSpPr>
        <p:spPr>
          <a:xfrm>
            <a:off x="3183294" y="6482095"/>
            <a:ext cx="1145085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700" dirty="0" smtClean="0"/>
              <a:t>Opinions of films</a:t>
            </a:r>
            <a:endParaRPr lang="en-GB" sz="700" dirty="0"/>
          </a:p>
        </p:txBody>
      </p:sp>
      <p:sp>
        <p:nvSpPr>
          <p:cNvPr id="105" name="TextBox 104"/>
          <p:cNvSpPr txBox="1"/>
          <p:nvPr/>
        </p:nvSpPr>
        <p:spPr>
          <a:xfrm>
            <a:off x="1634333" y="6471378"/>
            <a:ext cx="830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 smtClean="0"/>
              <a:t>A Spanish film study</a:t>
            </a:r>
            <a:endParaRPr lang="en-GB" sz="700" dirty="0"/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50459" y="4817463"/>
            <a:ext cx="0" cy="24492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1818788" y="4612928"/>
            <a:ext cx="9092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Keeping safe online.</a:t>
            </a:r>
            <a:endParaRPr lang="en-GB" sz="600" dirty="0"/>
          </a:p>
        </p:txBody>
      </p:sp>
      <p:sp>
        <p:nvSpPr>
          <p:cNvPr id="108" name="TextBox 107"/>
          <p:cNvSpPr txBox="1"/>
          <p:nvPr/>
        </p:nvSpPr>
        <p:spPr>
          <a:xfrm>
            <a:off x="4036233" y="2675648"/>
            <a:ext cx="9092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Healthy/unhealthy diet. </a:t>
            </a:r>
            <a:endParaRPr lang="en-GB" sz="600" dirty="0"/>
          </a:p>
        </p:txBody>
      </p: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827961" y="3845978"/>
            <a:ext cx="1410" cy="2736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4346109" y="3615757"/>
            <a:ext cx="106870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 smtClean="0"/>
              <a:t>Adjectives of food. </a:t>
            </a:r>
            <a:endParaRPr lang="en-GB" sz="600" dirty="0"/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ccfb3b9-5c03-4012-82d0-741db3a39192">
      <UserInfo>
        <DisplayName/>
        <AccountId xsi:nil="true"/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6A75B7971BF042A62C89BC4DD20DC7" ma:contentTypeVersion="11" ma:contentTypeDescription="Create a new document." ma:contentTypeScope="" ma:versionID="27bddff87bfd938ae4633687a67ba04d">
  <xsd:schema xmlns:xsd="http://www.w3.org/2001/XMLSchema" xmlns:xs="http://www.w3.org/2001/XMLSchema" xmlns:p="http://schemas.microsoft.com/office/2006/metadata/properties" xmlns:ns2="6000f9f4-4ba0-4a48-a68f-9cd618ac1877" xmlns:ns3="1ccfb3b9-5c03-4012-82d0-741db3a39192" targetNamespace="http://schemas.microsoft.com/office/2006/metadata/properties" ma:root="true" ma:fieldsID="5100083d0bf5f9711a4b4000a6a5bc3b" ns2:_="" ns3:_="">
    <xsd:import namespace="6000f9f4-4ba0-4a48-a68f-9cd618ac1877"/>
    <xsd:import namespace="1ccfb3b9-5c03-4012-82d0-741db3a391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00f9f4-4ba0-4a48-a68f-9cd618ac18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cfb3b9-5c03-4012-82d0-741db3a391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6592B83-FCC4-4266-89EC-17A8E7278EAD}">
  <ds:schemaRefs>
    <ds:schemaRef ds:uri="http://schemas.microsoft.com/office/2006/documentManagement/types"/>
    <ds:schemaRef ds:uri="6000f9f4-4ba0-4a48-a68f-9cd618ac1877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1ccfb3b9-5c03-4012-82d0-741db3a39192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410D223-FFFC-4FCA-A734-97B7EB66AD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965558-D548-4D37-A407-AFEA0748CF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00f9f4-4ba0-4a48-a68f-9cd618ac1877"/>
    <ds:schemaRef ds:uri="1ccfb3b9-5c03-4012-82d0-741db3a391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629</TotalTime>
  <Words>367</Words>
  <Application>Microsoft Office PowerPoint</Application>
  <PresentationFormat>A4 Paper (210x297 mm)</PresentationFormat>
  <Paragraphs>85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heather.cross</cp:lastModifiedBy>
  <cp:revision>88</cp:revision>
  <dcterms:created xsi:type="dcterms:W3CDTF">2019-07-02T10:31:49Z</dcterms:created>
  <dcterms:modified xsi:type="dcterms:W3CDTF">2022-03-03T16:24:00Z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0x010100AC6A75B7971BF042A62C89BC4DD20DC7</vt:lpwstr>
  </property>
  <property fmtid="{D5CDD505-2E9C-101B-9397-08002B2CF9AE}" pid="3" name="Order">
    <vt:r8>529500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</Properties>
</file>