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778" autoAdjust="0"/>
    <p:restoredTop sz="94660"/>
  </p:normalViewPr>
  <p:slideViewPr>
    <p:cSldViewPr snapToGrid="0">
      <p:cViewPr>
        <p:scale>
          <a:sx n="112" d="100"/>
          <a:sy n="112" d="100"/>
        </p:scale>
        <p:origin x="1446" y="-28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870465" y="2980314"/>
            <a:ext cx="5996684" cy="6400128"/>
            <a:chOff x="861315" y="2962381"/>
            <a:chExt cx="5996684" cy="6400128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 rotWithShape="1">
            <a:blip r:embed="rId2"/>
            <a:srcRect l="8485"/>
            <a:stretch/>
          </p:blipFill>
          <p:spPr>
            <a:xfrm flipV="1">
              <a:off x="1102049" y="6916163"/>
              <a:ext cx="5755950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 rotWithShape="1">
            <a:blip r:embed="rId2"/>
            <a:srcRect l="8112" r="7804"/>
            <a:stretch/>
          </p:blipFill>
          <p:spPr>
            <a:xfrm>
              <a:off x="1018629" y="3914147"/>
              <a:ext cx="5116347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861315" y="5929997"/>
              <a:ext cx="168884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7518" y="2962381"/>
              <a:ext cx="2152692" cy="1457899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879242" y="8854907"/>
            <a:ext cx="873748" cy="67370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Year 9 begins </a:t>
            </a:r>
          </a:p>
        </p:txBody>
      </p:sp>
      <p:sp>
        <p:nvSpPr>
          <p:cNvPr id="262" name="Oval 261"/>
          <p:cNvSpPr/>
          <p:nvPr/>
        </p:nvSpPr>
        <p:spPr>
          <a:xfrm>
            <a:off x="1035549" y="8142557"/>
            <a:ext cx="10074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1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192412" y="8274623"/>
            <a:ext cx="860685" cy="8106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900" dirty="0">
                <a:solidFill>
                  <a:schemeClr val="tx1"/>
                </a:solidFill>
              </a:rPr>
              <a:t>Topic: The World’s A Stage</a:t>
            </a:r>
          </a:p>
          <a:p>
            <a:r>
              <a:rPr lang="en-GB" sz="900" dirty="0">
                <a:solidFill>
                  <a:schemeClr val="tx1"/>
                </a:solidFill>
              </a:rPr>
              <a:t>Date: October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179347" y="9088336"/>
            <a:ext cx="1863699" cy="62743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Skills we will work on this term:</a:t>
            </a:r>
          </a:p>
          <a:p>
            <a:r>
              <a:rPr lang="en-GB" sz="900" dirty="0">
                <a:solidFill>
                  <a:schemeClr val="tx1"/>
                </a:solidFill>
              </a:rPr>
              <a:t>Subject Specific: Narrative writing &amp; Character analysis</a:t>
            </a:r>
          </a:p>
        </p:txBody>
      </p:sp>
      <p:sp>
        <p:nvSpPr>
          <p:cNvPr id="299" name="Oval 298"/>
          <p:cNvSpPr/>
          <p:nvPr/>
        </p:nvSpPr>
        <p:spPr>
          <a:xfrm>
            <a:off x="4981878" y="5233975"/>
            <a:ext cx="920435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2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 rotWithShape="1">
          <a:blip r:embed="rId4"/>
          <a:srcRect r="6958"/>
          <a:stretch/>
        </p:blipFill>
        <p:spPr>
          <a:xfrm>
            <a:off x="680329" y="1669204"/>
            <a:ext cx="4747739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5713" y="2457324"/>
            <a:ext cx="1371118" cy="619354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End of Year 9 Preparation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10 this way!</a:t>
            </a: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82315" y="7789046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479598" y="1150186"/>
            <a:ext cx="14178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Study packs given for year 10 preparation – tasks to be completed over summer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405CA8E6-EF64-4ACD-AABE-07519E806E82}"/>
              </a:ext>
            </a:extLst>
          </p:cNvPr>
          <p:cNvSpPr/>
          <p:nvPr/>
        </p:nvSpPr>
        <p:spPr>
          <a:xfrm>
            <a:off x="4998686" y="7212742"/>
            <a:ext cx="10074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2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0E35E70-1DE6-46CF-B4D3-E78C3BEDE8B9}"/>
              </a:ext>
            </a:extLst>
          </p:cNvPr>
          <p:cNvSpPr/>
          <p:nvPr/>
        </p:nvSpPr>
        <p:spPr>
          <a:xfrm>
            <a:off x="5982691" y="7263768"/>
            <a:ext cx="860685" cy="8106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900" dirty="0">
                <a:solidFill>
                  <a:schemeClr val="tx1"/>
                </a:solidFill>
              </a:rPr>
              <a:t>Topic: The World’s A Stage</a:t>
            </a:r>
          </a:p>
          <a:p>
            <a:r>
              <a:rPr lang="en-GB" sz="900" dirty="0">
                <a:solidFill>
                  <a:schemeClr val="tx1"/>
                </a:solidFill>
              </a:rPr>
              <a:t>Date: Dec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24C6FFC-73BD-4FD8-A1D1-29ACFE01C285}"/>
              </a:ext>
            </a:extLst>
          </p:cNvPr>
          <p:cNvSpPr/>
          <p:nvPr/>
        </p:nvSpPr>
        <p:spPr>
          <a:xfrm>
            <a:off x="5003450" y="8066234"/>
            <a:ext cx="1863699" cy="62743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Skills we will work on this term:</a:t>
            </a:r>
          </a:p>
          <a:p>
            <a:r>
              <a:rPr lang="en-GB" sz="900" dirty="0">
                <a:solidFill>
                  <a:schemeClr val="tx1"/>
                </a:solidFill>
              </a:rPr>
              <a:t>Subject Specific: Narrative writing &amp; Character analysis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3A0152BA-06B7-417E-8490-3AF184A39521}"/>
              </a:ext>
            </a:extLst>
          </p:cNvPr>
          <p:cNvSpPr/>
          <p:nvPr/>
        </p:nvSpPr>
        <p:spPr>
          <a:xfrm>
            <a:off x="85334" y="6203508"/>
            <a:ext cx="860685" cy="8106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1000" dirty="0">
                <a:solidFill>
                  <a:schemeClr val="tx1"/>
                </a:solidFill>
              </a:rPr>
              <a:t>Topic: </a:t>
            </a:r>
            <a:r>
              <a:rPr lang="en-GB" sz="1000" dirty="0" smtClean="0">
                <a:solidFill>
                  <a:schemeClr val="tx1"/>
                </a:solidFill>
              </a:rPr>
              <a:t>Heroes</a:t>
            </a:r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>
                <a:solidFill>
                  <a:schemeClr val="tx1"/>
                </a:solidFill>
              </a:rPr>
              <a:t>Date: Feb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9B987DE-D452-4E30-BDB5-5662A79D5E1E}"/>
              </a:ext>
            </a:extLst>
          </p:cNvPr>
          <p:cNvSpPr/>
          <p:nvPr/>
        </p:nvSpPr>
        <p:spPr>
          <a:xfrm>
            <a:off x="72272" y="7016950"/>
            <a:ext cx="1787044" cy="62743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Skills we will work on this term:</a:t>
            </a:r>
          </a:p>
          <a:p>
            <a:r>
              <a:rPr lang="en-GB" sz="900" dirty="0">
                <a:solidFill>
                  <a:schemeClr val="tx1"/>
                </a:solidFill>
              </a:rPr>
              <a:t>Subject Specific: Narrative writing, Essay writing &amp; Theme analysis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6EBC8B9-4234-4EFD-AEAF-B82906202163}"/>
              </a:ext>
            </a:extLst>
          </p:cNvPr>
          <p:cNvSpPr/>
          <p:nvPr/>
        </p:nvSpPr>
        <p:spPr>
          <a:xfrm>
            <a:off x="5879242" y="5289685"/>
            <a:ext cx="954921" cy="8106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1000" dirty="0">
                <a:solidFill>
                  <a:schemeClr val="tx1"/>
                </a:solidFill>
              </a:rPr>
              <a:t>Topic</a:t>
            </a:r>
            <a:r>
              <a:rPr lang="en-GB" sz="1000">
                <a:solidFill>
                  <a:schemeClr val="tx1"/>
                </a:solidFill>
              </a:rPr>
              <a:t>: </a:t>
            </a:r>
            <a:r>
              <a:rPr lang="en-GB" sz="1000" smtClean="0">
                <a:solidFill>
                  <a:schemeClr val="tx1"/>
                </a:solidFill>
              </a:rPr>
              <a:t>Heroes</a:t>
            </a:r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>
                <a:solidFill>
                  <a:schemeClr val="tx1"/>
                </a:solidFill>
              </a:rPr>
              <a:t>Date: March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16AB3B1-4B6A-4F94-83B5-017CF3A43A8E}"/>
              </a:ext>
            </a:extLst>
          </p:cNvPr>
          <p:cNvSpPr/>
          <p:nvPr/>
        </p:nvSpPr>
        <p:spPr>
          <a:xfrm>
            <a:off x="4970464" y="6106761"/>
            <a:ext cx="1863699" cy="62743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Skills we will work on this term:</a:t>
            </a:r>
          </a:p>
          <a:p>
            <a:r>
              <a:rPr lang="en-GB" sz="900" dirty="0">
                <a:solidFill>
                  <a:schemeClr val="tx1"/>
                </a:solidFill>
              </a:rPr>
              <a:t>Subject Specific: Essay writing &amp; Theme analysis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952E8A89-DDE7-47EF-95F5-01D8542EF20E}"/>
              </a:ext>
            </a:extLst>
          </p:cNvPr>
          <p:cNvSpPr/>
          <p:nvPr/>
        </p:nvSpPr>
        <p:spPr>
          <a:xfrm>
            <a:off x="76177" y="4189244"/>
            <a:ext cx="1023428" cy="8106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1000" dirty="0">
                <a:solidFill>
                  <a:schemeClr val="tx1"/>
                </a:solidFill>
              </a:rPr>
              <a:t>Topic: Language &amp; Power</a:t>
            </a:r>
          </a:p>
          <a:p>
            <a:r>
              <a:rPr lang="en-GB" sz="1000" dirty="0">
                <a:solidFill>
                  <a:schemeClr val="tx1"/>
                </a:solidFill>
              </a:rPr>
              <a:t>Date: May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E39C0F10-BD8D-4A75-9CC0-913389544C6F}"/>
              </a:ext>
            </a:extLst>
          </p:cNvPr>
          <p:cNvSpPr/>
          <p:nvPr/>
        </p:nvSpPr>
        <p:spPr>
          <a:xfrm>
            <a:off x="63114" y="5002686"/>
            <a:ext cx="1787045" cy="37000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Skills we will work on this term:</a:t>
            </a:r>
          </a:p>
          <a:p>
            <a:r>
              <a:rPr lang="en-GB" sz="900" dirty="0">
                <a:solidFill>
                  <a:schemeClr val="tx1"/>
                </a:solidFill>
              </a:rPr>
              <a:t>Subject Specific: Speech Writing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364BA63A-25B1-4BF6-A21E-1898B6A0F02A}"/>
              </a:ext>
            </a:extLst>
          </p:cNvPr>
          <p:cNvSpPr/>
          <p:nvPr/>
        </p:nvSpPr>
        <p:spPr>
          <a:xfrm>
            <a:off x="5806825" y="3204659"/>
            <a:ext cx="1027337" cy="8106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1000" dirty="0">
                <a:solidFill>
                  <a:schemeClr val="tx1"/>
                </a:solidFill>
              </a:rPr>
              <a:t>Topic: Language &amp; Power</a:t>
            </a:r>
          </a:p>
          <a:p>
            <a:r>
              <a:rPr lang="en-GB" sz="1000" dirty="0">
                <a:solidFill>
                  <a:schemeClr val="tx1"/>
                </a:solidFill>
              </a:rPr>
              <a:t>Date: July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0276D2C4-B249-4415-840C-3C058BAF5F33}"/>
              </a:ext>
            </a:extLst>
          </p:cNvPr>
          <p:cNvSpPr/>
          <p:nvPr/>
        </p:nvSpPr>
        <p:spPr>
          <a:xfrm>
            <a:off x="4970464" y="4009680"/>
            <a:ext cx="1863699" cy="46825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Skills we will work on this term:</a:t>
            </a:r>
          </a:p>
          <a:p>
            <a:r>
              <a:rPr lang="en-GB" sz="900" dirty="0">
                <a:solidFill>
                  <a:schemeClr val="tx1"/>
                </a:solidFill>
              </a:rPr>
              <a:t>Subject Specific: GCSE Spoken Language Exam &amp; GLS assessment</a:t>
            </a: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2B820099-6CC3-47F3-8D0A-3BC29ED42510}"/>
              </a:ext>
            </a:extLst>
          </p:cNvPr>
          <p:cNvSpPr/>
          <p:nvPr/>
        </p:nvSpPr>
        <p:spPr>
          <a:xfrm>
            <a:off x="1053062" y="4250191"/>
            <a:ext cx="1033409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1</a:t>
            </a: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CBDB6CEE-DFC3-45DB-84FF-3198EBC90769}"/>
              </a:ext>
            </a:extLst>
          </p:cNvPr>
          <p:cNvSpPr/>
          <p:nvPr/>
        </p:nvSpPr>
        <p:spPr>
          <a:xfrm>
            <a:off x="4802884" y="3255665"/>
            <a:ext cx="1027337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2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2D90BFA2-60C3-4A13-B11B-AAB4F54C1A47}"/>
              </a:ext>
            </a:extLst>
          </p:cNvPr>
          <p:cNvCxnSpPr>
            <a:cxnSpLocks/>
          </p:cNvCxnSpPr>
          <p:nvPr/>
        </p:nvCxnSpPr>
        <p:spPr>
          <a:xfrm flipV="1">
            <a:off x="4002750" y="7789046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AD985669-1804-4470-80F9-C07D09AE4485}"/>
              </a:ext>
            </a:extLst>
          </p:cNvPr>
          <p:cNvCxnSpPr>
            <a:cxnSpLocks/>
          </p:cNvCxnSpPr>
          <p:nvPr/>
        </p:nvCxnSpPr>
        <p:spPr>
          <a:xfrm flipV="1">
            <a:off x="3429000" y="7789046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7DC7B5B4-884B-4C5A-BA26-7A9F54AA4C06}"/>
              </a:ext>
            </a:extLst>
          </p:cNvPr>
          <p:cNvCxnSpPr>
            <a:cxnSpLocks/>
          </p:cNvCxnSpPr>
          <p:nvPr/>
        </p:nvCxnSpPr>
        <p:spPr>
          <a:xfrm flipV="1">
            <a:off x="2825598" y="7789046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55079CCF-F9AB-457C-B5C2-45208E48CEDE}"/>
              </a:ext>
            </a:extLst>
          </p:cNvPr>
          <p:cNvCxnSpPr>
            <a:cxnSpLocks/>
          </p:cNvCxnSpPr>
          <p:nvPr/>
        </p:nvCxnSpPr>
        <p:spPr>
          <a:xfrm flipV="1">
            <a:off x="2209310" y="7810755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A97A3C7-1902-402A-8457-AB20BF2FE7DF}"/>
              </a:ext>
            </a:extLst>
          </p:cNvPr>
          <p:cNvSpPr/>
          <p:nvPr/>
        </p:nvSpPr>
        <p:spPr>
          <a:xfrm>
            <a:off x="1876081" y="7475431"/>
            <a:ext cx="666458" cy="29430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Confidently use PEEL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63D78997-C176-4E19-AA9C-EC498455A0B8}"/>
              </a:ext>
            </a:extLst>
          </p:cNvPr>
          <p:cNvSpPr/>
          <p:nvPr/>
        </p:nvSpPr>
        <p:spPr>
          <a:xfrm>
            <a:off x="4324347" y="6411371"/>
            <a:ext cx="638876" cy="29430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Accurately use PEEL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ADC1274C-C5E8-49C8-BDEE-503E645D273A}"/>
              </a:ext>
            </a:extLst>
          </p:cNvPr>
          <p:cNvSpPr/>
          <p:nvPr/>
        </p:nvSpPr>
        <p:spPr>
          <a:xfrm>
            <a:off x="3133685" y="7453114"/>
            <a:ext cx="590632" cy="29430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Structural features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EBB8F867-6EE9-4D4C-82C0-A5C4AB8906A3}"/>
              </a:ext>
            </a:extLst>
          </p:cNvPr>
          <p:cNvSpPr/>
          <p:nvPr/>
        </p:nvSpPr>
        <p:spPr>
          <a:xfrm>
            <a:off x="2479598" y="7453114"/>
            <a:ext cx="691999" cy="29430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Clear explanation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1470019B-3F5C-4AC4-BF60-803F6CDC96B5}"/>
              </a:ext>
            </a:extLst>
          </p:cNvPr>
          <p:cNvSpPr/>
          <p:nvPr/>
        </p:nvSpPr>
        <p:spPr>
          <a:xfrm>
            <a:off x="3655945" y="7452320"/>
            <a:ext cx="666458" cy="29430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Range of paragraphs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56514D21-BCFF-4589-9F6B-94ABE652E648}"/>
              </a:ext>
            </a:extLst>
          </p:cNvPr>
          <p:cNvSpPr/>
          <p:nvPr/>
        </p:nvSpPr>
        <p:spPr>
          <a:xfrm>
            <a:off x="4249086" y="7439134"/>
            <a:ext cx="666458" cy="29430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Zoom into key ideas</a:t>
            </a:r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F2036595-20FC-4DA1-942C-A921E3A291FB}"/>
              </a:ext>
            </a:extLst>
          </p:cNvPr>
          <p:cNvCxnSpPr>
            <a:cxnSpLocks/>
          </p:cNvCxnSpPr>
          <p:nvPr/>
        </p:nvCxnSpPr>
        <p:spPr>
          <a:xfrm flipV="1">
            <a:off x="4653610" y="6771570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078572AB-98CD-4762-B49E-3E09FEA5FBF9}"/>
              </a:ext>
            </a:extLst>
          </p:cNvPr>
          <p:cNvCxnSpPr>
            <a:cxnSpLocks/>
          </p:cNvCxnSpPr>
          <p:nvPr/>
        </p:nvCxnSpPr>
        <p:spPr>
          <a:xfrm flipV="1">
            <a:off x="4059406" y="6771570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>
            <a:extLst>
              <a:ext uri="{FF2B5EF4-FFF2-40B4-BE49-F238E27FC236}">
                <a16:creationId xmlns:a16="http://schemas.microsoft.com/office/drawing/2014/main" id="{5B31FF3C-AD37-47CB-B993-90651BFC7807}"/>
              </a:ext>
            </a:extLst>
          </p:cNvPr>
          <p:cNvSpPr/>
          <p:nvPr/>
        </p:nvSpPr>
        <p:spPr>
          <a:xfrm>
            <a:off x="3701012" y="6425506"/>
            <a:ext cx="688833" cy="29430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Developed explanation</a:t>
            </a: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42589612-0968-4250-85E2-EC048755AEB2}"/>
              </a:ext>
            </a:extLst>
          </p:cNvPr>
          <p:cNvCxnSpPr>
            <a:cxnSpLocks/>
          </p:cNvCxnSpPr>
          <p:nvPr/>
        </p:nvCxnSpPr>
        <p:spPr>
          <a:xfrm flipV="1">
            <a:off x="3429000" y="6771570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>
            <a:extLst>
              <a:ext uri="{FF2B5EF4-FFF2-40B4-BE49-F238E27FC236}">
                <a16:creationId xmlns:a16="http://schemas.microsoft.com/office/drawing/2014/main" id="{BAD91D2D-6AC4-4BC1-A602-825F758D8397}"/>
              </a:ext>
            </a:extLst>
          </p:cNvPr>
          <p:cNvSpPr/>
          <p:nvPr/>
        </p:nvSpPr>
        <p:spPr>
          <a:xfrm>
            <a:off x="3095785" y="6434844"/>
            <a:ext cx="642155" cy="29430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Developed plot</a:t>
            </a:r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3CD95817-C442-4DB4-ABC5-D018EE67EAAD}"/>
              </a:ext>
            </a:extLst>
          </p:cNvPr>
          <p:cNvCxnSpPr>
            <a:cxnSpLocks/>
          </p:cNvCxnSpPr>
          <p:nvPr/>
        </p:nvCxnSpPr>
        <p:spPr>
          <a:xfrm flipV="1">
            <a:off x="2825597" y="6771570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>
            <a:extLst>
              <a:ext uri="{FF2B5EF4-FFF2-40B4-BE49-F238E27FC236}">
                <a16:creationId xmlns:a16="http://schemas.microsoft.com/office/drawing/2014/main" id="{E44808A6-D393-46F5-9FDC-79C0555FF582}"/>
              </a:ext>
            </a:extLst>
          </p:cNvPr>
          <p:cNvSpPr/>
          <p:nvPr/>
        </p:nvSpPr>
        <p:spPr>
          <a:xfrm>
            <a:off x="2497769" y="6434844"/>
            <a:ext cx="642155" cy="29430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Figurative Language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1FDA15DE-1995-4DCC-8059-D3A3B17DE842}"/>
              </a:ext>
            </a:extLst>
          </p:cNvPr>
          <p:cNvSpPr/>
          <p:nvPr/>
        </p:nvSpPr>
        <p:spPr>
          <a:xfrm>
            <a:off x="1532880" y="5449753"/>
            <a:ext cx="854421" cy="29430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Relevant succinct quotes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74256A3F-ACBA-463A-A780-6778CE9138AC}"/>
              </a:ext>
            </a:extLst>
          </p:cNvPr>
          <p:cNvSpPr/>
          <p:nvPr/>
        </p:nvSpPr>
        <p:spPr>
          <a:xfrm>
            <a:off x="916824" y="6234747"/>
            <a:ext cx="942492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1</a:t>
            </a: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45100196-9ACF-4CFD-9C5A-140EA1B06CD3}"/>
              </a:ext>
            </a:extLst>
          </p:cNvPr>
          <p:cNvCxnSpPr>
            <a:cxnSpLocks/>
          </p:cNvCxnSpPr>
          <p:nvPr/>
        </p:nvCxnSpPr>
        <p:spPr>
          <a:xfrm flipV="1">
            <a:off x="2238227" y="6771570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9122F4E-4BC1-4572-ABAA-20F8B7199E24}"/>
              </a:ext>
            </a:extLst>
          </p:cNvPr>
          <p:cNvCxnSpPr>
            <a:cxnSpLocks/>
          </p:cNvCxnSpPr>
          <p:nvPr/>
        </p:nvCxnSpPr>
        <p:spPr>
          <a:xfrm flipV="1">
            <a:off x="2086471" y="578540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704E127E-A749-49B1-A9BC-78B0FCF98ADA}"/>
              </a:ext>
            </a:extLst>
          </p:cNvPr>
          <p:cNvSpPr/>
          <p:nvPr/>
        </p:nvSpPr>
        <p:spPr>
          <a:xfrm>
            <a:off x="1878036" y="6439883"/>
            <a:ext cx="688510" cy="29430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Ambitious Punctuation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8C896FB-FC3C-425D-B90B-8EB50BD057E7}"/>
              </a:ext>
            </a:extLst>
          </p:cNvPr>
          <p:cNvCxnSpPr>
            <a:cxnSpLocks/>
          </p:cNvCxnSpPr>
          <p:nvPr/>
        </p:nvCxnSpPr>
        <p:spPr>
          <a:xfrm flipV="1">
            <a:off x="2695268" y="578540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814E9FE4-6A14-446F-A97F-0850FA8E5F6C}"/>
              </a:ext>
            </a:extLst>
          </p:cNvPr>
          <p:cNvSpPr/>
          <p:nvPr/>
        </p:nvSpPr>
        <p:spPr>
          <a:xfrm>
            <a:off x="2387301" y="5442269"/>
            <a:ext cx="578730" cy="29430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Effect of language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35121FC-EAE5-4A07-B331-FE24AE816035}"/>
              </a:ext>
            </a:extLst>
          </p:cNvPr>
          <p:cNvCxnSpPr>
            <a:cxnSpLocks/>
          </p:cNvCxnSpPr>
          <p:nvPr/>
        </p:nvCxnSpPr>
        <p:spPr>
          <a:xfrm flipV="1">
            <a:off x="4675810" y="479047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BBB0C4D0-74DF-4A1C-968B-33FC94F3A3E6}"/>
              </a:ext>
            </a:extLst>
          </p:cNvPr>
          <p:cNvSpPr/>
          <p:nvPr/>
        </p:nvSpPr>
        <p:spPr>
          <a:xfrm>
            <a:off x="4350650" y="4452348"/>
            <a:ext cx="650320" cy="29430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Purpose of language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BFD7B09-0C9A-4B2B-A8FF-D67E979F3E76}"/>
              </a:ext>
            </a:extLst>
          </p:cNvPr>
          <p:cNvCxnSpPr>
            <a:cxnSpLocks/>
          </p:cNvCxnSpPr>
          <p:nvPr/>
        </p:nvCxnSpPr>
        <p:spPr>
          <a:xfrm flipV="1">
            <a:off x="4081562" y="479047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67FA58AD-CB8E-4063-87CF-7C7D2595E92B}"/>
              </a:ext>
            </a:extLst>
          </p:cNvPr>
          <p:cNvSpPr/>
          <p:nvPr/>
        </p:nvSpPr>
        <p:spPr>
          <a:xfrm>
            <a:off x="3737940" y="4462585"/>
            <a:ext cx="651905" cy="29430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Intentions of author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9714284-99A1-424D-B17A-9277A981863C}"/>
              </a:ext>
            </a:extLst>
          </p:cNvPr>
          <p:cNvCxnSpPr>
            <a:cxnSpLocks/>
          </p:cNvCxnSpPr>
          <p:nvPr/>
        </p:nvCxnSpPr>
        <p:spPr>
          <a:xfrm flipV="1">
            <a:off x="3429000" y="479047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64E85DE5-CA0B-4DA6-899E-F16C0E937234}"/>
              </a:ext>
            </a:extLst>
          </p:cNvPr>
          <p:cNvSpPr/>
          <p:nvPr/>
        </p:nvSpPr>
        <p:spPr>
          <a:xfrm>
            <a:off x="2900563" y="5434785"/>
            <a:ext cx="696437" cy="29430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Contextual background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F11FE23-23D1-476B-A0A6-C9FD334CC5B1}"/>
              </a:ext>
            </a:extLst>
          </p:cNvPr>
          <p:cNvCxnSpPr>
            <a:cxnSpLocks/>
          </p:cNvCxnSpPr>
          <p:nvPr/>
        </p:nvCxnSpPr>
        <p:spPr>
          <a:xfrm flipV="1">
            <a:off x="3272383" y="578540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D1CF4CB-34CB-4E77-9DBC-98BCF331AB90}"/>
              </a:ext>
            </a:extLst>
          </p:cNvPr>
          <p:cNvCxnSpPr>
            <a:cxnSpLocks/>
          </p:cNvCxnSpPr>
          <p:nvPr/>
        </p:nvCxnSpPr>
        <p:spPr>
          <a:xfrm flipV="1">
            <a:off x="3876675" y="578540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506F2E0-A0CB-44BF-B613-4065C140EB9C}"/>
              </a:ext>
            </a:extLst>
          </p:cNvPr>
          <p:cNvCxnSpPr>
            <a:cxnSpLocks/>
          </p:cNvCxnSpPr>
          <p:nvPr/>
        </p:nvCxnSpPr>
        <p:spPr>
          <a:xfrm flipV="1">
            <a:off x="4399370" y="578540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3536D60B-713E-4C21-9166-1EAFBAA35798}"/>
              </a:ext>
            </a:extLst>
          </p:cNvPr>
          <p:cNvSpPr/>
          <p:nvPr/>
        </p:nvSpPr>
        <p:spPr>
          <a:xfrm>
            <a:off x="3541263" y="5434021"/>
            <a:ext cx="615217" cy="26097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Discourse markers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A6A44AF-8AEB-4207-9496-86613EBB09E5}"/>
              </a:ext>
            </a:extLst>
          </p:cNvPr>
          <p:cNvSpPr/>
          <p:nvPr/>
        </p:nvSpPr>
        <p:spPr>
          <a:xfrm>
            <a:off x="4075407" y="5428821"/>
            <a:ext cx="615217" cy="26097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Sentence types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353A7AC-2BE7-4E2D-B160-06D383F7DE5D}"/>
              </a:ext>
            </a:extLst>
          </p:cNvPr>
          <p:cNvCxnSpPr>
            <a:cxnSpLocks/>
          </p:cNvCxnSpPr>
          <p:nvPr/>
        </p:nvCxnSpPr>
        <p:spPr>
          <a:xfrm flipV="1">
            <a:off x="2900563" y="479047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B76974E7-3997-4050-9DE1-DA55AAC31EE4}"/>
              </a:ext>
            </a:extLst>
          </p:cNvPr>
          <p:cNvSpPr/>
          <p:nvPr/>
        </p:nvSpPr>
        <p:spPr>
          <a:xfrm>
            <a:off x="2571520" y="4455041"/>
            <a:ext cx="678793" cy="26097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Intro &amp; conclusion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420839E-5A51-4E25-AE96-597790C0E184}"/>
              </a:ext>
            </a:extLst>
          </p:cNvPr>
          <p:cNvCxnSpPr>
            <a:cxnSpLocks/>
          </p:cNvCxnSpPr>
          <p:nvPr/>
        </p:nvCxnSpPr>
        <p:spPr>
          <a:xfrm flipV="1">
            <a:off x="2383827" y="479047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C849B4BF-745D-426D-97B5-409D0669BD6C}"/>
              </a:ext>
            </a:extLst>
          </p:cNvPr>
          <p:cNvSpPr/>
          <p:nvPr/>
        </p:nvSpPr>
        <p:spPr>
          <a:xfrm>
            <a:off x="2102668" y="4473598"/>
            <a:ext cx="578730" cy="26097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Essay structure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AD5154F-16A6-48C5-8054-870E31B5D2B6}"/>
              </a:ext>
            </a:extLst>
          </p:cNvPr>
          <p:cNvSpPr/>
          <p:nvPr/>
        </p:nvSpPr>
        <p:spPr>
          <a:xfrm>
            <a:off x="3150250" y="4414903"/>
            <a:ext cx="671376" cy="29430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Clear &amp; developed PEELAC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0339824-6668-4BE3-9E19-BA108C127484}"/>
              </a:ext>
            </a:extLst>
          </p:cNvPr>
          <p:cNvCxnSpPr>
            <a:cxnSpLocks/>
          </p:cNvCxnSpPr>
          <p:nvPr/>
        </p:nvCxnSpPr>
        <p:spPr>
          <a:xfrm flipV="1">
            <a:off x="3207998" y="1888850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ECEBBF8-14C3-44F8-8619-89207AA941E5}"/>
              </a:ext>
            </a:extLst>
          </p:cNvPr>
          <p:cNvCxnSpPr>
            <a:cxnSpLocks/>
          </p:cNvCxnSpPr>
          <p:nvPr/>
        </p:nvCxnSpPr>
        <p:spPr>
          <a:xfrm flipV="1">
            <a:off x="1714885" y="1970113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CF85445E-8AB9-4C69-950D-B057E73B97C5}"/>
              </a:ext>
            </a:extLst>
          </p:cNvPr>
          <p:cNvSpPr txBox="1"/>
          <p:nvPr/>
        </p:nvSpPr>
        <p:spPr>
          <a:xfrm>
            <a:off x="946019" y="1366283"/>
            <a:ext cx="141781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GCSE Spoken Language stored for AQA examiners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1063594-9F43-45A1-B1DD-55609DF822D3}"/>
              </a:ext>
            </a:extLst>
          </p:cNvPr>
          <p:cNvCxnSpPr>
            <a:cxnSpLocks/>
          </p:cNvCxnSpPr>
          <p:nvPr/>
        </p:nvCxnSpPr>
        <p:spPr>
          <a:xfrm flipV="1">
            <a:off x="1960090" y="384575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1CAD1EF4-9900-4ABB-BFEF-FFA145C4F109}"/>
              </a:ext>
            </a:extLst>
          </p:cNvPr>
          <p:cNvSpPr/>
          <p:nvPr/>
        </p:nvSpPr>
        <p:spPr>
          <a:xfrm>
            <a:off x="1659497" y="3542498"/>
            <a:ext cx="578730" cy="26097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Speech structure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5EE9651C-92E6-4105-B394-319D91F676AD}"/>
              </a:ext>
            </a:extLst>
          </p:cNvPr>
          <p:cNvCxnSpPr>
            <a:cxnSpLocks/>
          </p:cNvCxnSpPr>
          <p:nvPr/>
        </p:nvCxnSpPr>
        <p:spPr>
          <a:xfrm flipV="1">
            <a:off x="2566546" y="3772491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7FFBBF6D-06F8-4AC7-9A7A-3043DE1F69F7}"/>
              </a:ext>
            </a:extLst>
          </p:cNvPr>
          <p:cNvCxnSpPr>
            <a:cxnSpLocks/>
          </p:cNvCxnSpPr>
          <p:nvPr/>
        </p:nvCxnSpPr>
        <p:spPr>
          <a:xfrm flipV="1">
            <a:off x="3168835" y="3764491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3B9EBBA5-56C1-470C-A9D5-DC51BF46C8A2}"/>
              </a:ext>
            </a:extLst>
          </p:cNvPr>
          <p:cNvCxnSpPr>
            <a:cxnSpLocks/>
          </p:cNvCxnSpPr>
          <p:nvPr/>
        </p:nvCxnSpPr>
        <p:spPr>
          <a:xfrm flipV="1">
            <a:off x="3775132" y="3772491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0E789E6-C4A2-438B-8DDC-E88E100059FD}"/>
              </a:ext>
            </a:extLst>
          </p:cNvPr>
          <p:cNvCxnSpPr>
            <a:cxnSpLocks/>
          </p:cNvCxnSpPr>
          <p:nvPr/>
        </p:nvCxnSpPr>
        <p:spPr>
          <a:xfrm flipV="1">
            <a:off x="4468256" y="3803476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94C4F94A-29C4-47A9-94A8-AE5274961AD0}"/>
              </a:ext>
            </a:extLst>
          </p:cNvPr>
          <p:cNvSpPr/>
          <p:nvPr/>
        </p:nvSpPr>
        <p:spPr>
          <a:xfrm>
            <a:off x="2194497" y="3468043"/>
            <a:ext cx="696083" cy="26097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Persuasive techniques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ADAAA36-9905-45A3-9AFF-F8C9E4E02879}"/>
              </a:ext>
            </a:extLst>
          </p:cNvPr>
          <p:cNvSpPr/>
          <p:nvPr/>
        </p:nvSpPr>
        <p:spPr>
          <a:xfrm>
            <a:off x="2818846" y="3466565"/>
            <a:ext cx="696083" cy="26097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Express my opinion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472FF75-DD02-4B87-941F-39EC8817EF62}"/>
              </a:ext>
            </a:extLst>
          </p:cNvPr>
          <p:cNvSpPr/>
          <p:nvPr/>
        </p:nvSpPr>
        <p:spPr>
          <a:xfrm>
            <a:off x="3430849" y="3470498"/>
            <a:ext cx="652929" cy="26097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Developed ideas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C33D006-B9EC-4FDD-944C-57FAB38722C5}"/>
              </a:ext>
            </a:extLst>
          </p:cNvPr>
          <p:cNvSpPr/>
          <p:nvPr/>
        </p:nvSpPr>
        <p:spPr>
          <a:xfrm>
            <a:off x="4071616" y="3483684"/>
            <a:ext cx="652929" cy="26097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Interesting intro &amp; conclusion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4EBA4CD2-B149-416D-A279-98EEB815820C}"/>
              </a:ext>
            </a:extLst>
          </p:cNvPr>
          <p:cNvCxnSpPr>
            <a:cxnSpLocks/>
          </p:cNvCxnSpPr>
          <p:nvPr/>
        </p:nvCxnSpPr>
        <p:spPr>
          <a:xfrm flipV="1">
            <a:off x="5005057" y="289055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A99CE726-12B9-42A3-979F-E347A34DF88C}"/>
              </a:ext>
            </a:extLst>
          </p:cNvPr>
          <p:cNvSpPr/>
          <p:nvPr/>
        </p:nvSpPr>
        <p:spPr>
          <a:xfrm>
            <a:off x="4636335" y="2549782"/>
            <a:ext cx="737443" cy="26097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Interesting topic chosen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E7002354-8104-4A15-8CC4-8D41FD7D3C15}"/>
              </a:ext>
            </a:extLst>
          </p:cNvPr>
          <p:cNvCxnSpPr>
            <a:cxnSpLocks/>
          </p:cNvCxnSpPr>
          <p:nvPr/>
        </p:nvCxnSpPr>
        <p:spPr>
          <a:xfrm flipV="1">
            <a:off x="4449297" y="288839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CC50FB00-BAF5-4E4C-B2A0-D39CDAA93183}"/>
              </a:ext>
            </a:extLst>
          </p:cNvPr>
          <p:cNvSpPr/>
          <p:nvPr/>
        </p:nvSpPr>
        <p:spPr>
          <a:xfrm>
            <a:off x="4174049" y="2544582"/>
            <a:ext cx="550496" cy="26097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Clear, relevant ideas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B82481B5-04AA-40AD-A611-DD28DD8D88DD}"/>
              </a:ext>
            </a:extLst>
          </p:cNvPr>
          <p:cNvCxnSpPr>
            <a:cxnSpLocks/>
          </p:cNvCxnSpPr>
          <p:nvPr/>
        </p:nvCxnSpPr>
        <p:spPr>
          <a:xfrm flipV="1">
            <a:off x="3860549" y="288839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7777966C-8EBC-4FE4-8CC6-04C4D9B91206}"/>
              </a:ext>
            </a:extLst>
          </p:cNvPr>
          <p:cNvSpPr/>
          <p:nvPr/>
        </p:nvSpPr>
        <p:spPr>
          <a:xfrm>
            <a:off x="3485938" y="2540649"/>
            <a:ext cx="725939" cy="26097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Express my thoughts and opinions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59F9CD2A-F358-4A82-9F32-F7F7686F684F}"/>
              </a:ext>
            </a:extLst>
          </p:cNvPr>
          <p:cNvCxnSpPr>
            <a:cxnSpLocks/>
          </p:cNvCxnSpPr>
          <p:nvPr/>
        </p:nvCxnSpPr>
        <p:spPr>
          <a:xfrm flipV="1">
            <a:off x="3150250" y="288839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FA7975B9-AFD0-4C96-B41B-A74B811A544E}"/>
              </a:ext>
            </a:extLst>
          </p:cNvPr>
          <p:cNvSpPr/>
          <p:nvPr/>
        </p:nvSpPr>
        <p:spPr>
          <a:xfrm>
            <a:off x="2662362" y="2508629"/>
            <a:ext cx="862454" cy="32653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Write &amp; present an engaging speech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4503A987-6A7B-4AE2-8A46-F24EE5818241}"/>
              </a:ext>
            </a:extLst>
          </p:cNvPr>
          <p:cNvCxnSpPr>
            <a:cxnSpLocks/>
          </p:cNvCxnSpPr>
          <p:nvPr/>
        </p:nvCxnSpPr>
        <p:spPr>
          <a:xfrm flipV="1">
            <a:off x="2392033" y="288839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B85B29A-5A1A-4BAB-8652-6AB6000797DD}"/>
              </a:ext>
            </a:extLst>
          </p:cNvPr>
          <p:cNvSpPr/>
          <p:nvPr/>
        </p:nvSpPr>
        <p:spPr>
          <a:xfrm>
            <a:off x="2011289" y="2514048"/>
            <a:ext cx="696084" cy="32653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Respond to questions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861E3227AC8E48A68B406B739824DD" ma:contentTypeVersion="10" ma:contentTypeDescription="Create a new document." ma:contentTypeScope="" ma:versionID="3134babd5827c74ab2c76f59e7c585d5">
  <xsd:schema xmlns:xsd="http://www.w3.org/2001/XMLSchema" xmlns:xs="http://www.w3.org/2001/XMLSchema" xmlns:p="http://schemas.microsoft.com/office/2006/metadata/properties" xmlns:ns2="627654a8-b320-4069-980d-9cb556a4e2f8" xmlns:ns3="652e0fc7-b111-4cc1-a8c0-0a2a221510bb" targetNamespace="http://schemas.microsoft.com/office/2006/metadata/properties" ma:root="true" ma:fieldsID="d19072ef09312232de48d3bda78cd051" ns2:_="" ns3:_="">
    <xsd:import namespace="627654a8-b320-4069-980d-9cb556a4e2f8"/>
    <xsd:import namespace="652e0fc7-b111-4cc1-a8c0-0a2a221510b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654a8-b320-4069-980d-9cb556a4e2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2e0fc7-b111-4cc1-a8c0-0a2a221510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A96BC8-2F00-49C8-A155-79928CC450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E81E0E-309B-4DA9-A06D-444E077B8D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7654a8-b320-4069-980d-9cb556a4e2f8"/>
    <ds:schemaRef ds:uri="652e0fc7-b111-4cc1-a8c0-0a2a221510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5C2F53-FA97-48DB-9282-F0D5B51100DE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652e0fc7-b111-4cc1-a8c0-0a2a221510bb"/>
    <ds:schemaRef ds:uri="627654a8-b320-4069-980d-9cb556a4e2f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314</Words>
  <Application>Microsoft Office PowerPoint</Application>
  <PresentationFormat>A4 Paper (210x297 mm)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Danielle.Mitchell</cp:lastModifiedBy>
  <cp:revision>33</cp:revision>
  <dcterms:created xsi:type="dcterms:W3CDTF">2019-07-02T10:31:49Z</dcterms:created>
  <dcterms:modified xsi:type="dcterms:W3CDTF">2021-09-09T08:31:52Z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0x0101003F861E3227AC8E48A68B406B739824DD</vt:lpwstr>
  </property>
</Properties>
</file>