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CC"/>
    <a:srgbClr val="F6F6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8593" autoAdjust="0"/>
    <p:restoredTop sz="94660"/>
  </p:normalViewPr>
  <p:slideViewPr>
    <p:cSldViewPr snapToGrid="0">
      <p:cViewPr>
        <p:scale>
          <a:sx n="140" d="100"/>
          <a:sy n="140" d="100"/>
        </p:scale>
        <p:origin x="840" y="-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0538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145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4781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905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4950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3629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0358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41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412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8304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14212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FD676-D3C3-4AA9-9270-1CC973D195A6}" type="datetimeFigureOut">
              <a:rPr lang="en-GB" smtClean="0"/>
              <a:t>20/07/2022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FF0F16-4201-4FCD-B7CA-23BD0A2E0C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99469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6858000" cy="692801"/>
          </a:xfrm>
          <a:solidFill>
            <a:srgbClr val="9900CC"/>
          </a:solidFill>
        </p:spPr>
        <p:txBody>
          <a:bodyPr anchor="t">
            <a:noAutofit/>
          </a:bodyPr>
          <a:lstStyle/>
          <a:p>
            <a:r>
              <a:rPr lang="en-GB" sz="4400" dirty="0">
                <a:solidFill>
                  <a:schemeClr val="bg1"/>
                </a:solidFill>
                <a:latin typeface="Waltograph UI" panose="03080602000000000000" pitchFamily="66" charset="0"/>
              </a:rPr>
              <a:t>The BHS Learning Journey</a:t>
            </a:r>
          </a:p>
        </p:txBody>
      </p:sp>
      <p:sp>
        <p:nvSpPr>
          <p:cNvPr id="248" name="AutoShape 2" descr="Image result for road cartoo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grpSp>
        <p:nvGrpSpPr>
          <p:cNvPr id="255" name="Group 254"/>
          <p:cNvGrpSpPr/>
          <p:nvPr/>
        </p:nvGrpSpPr>
        <p:grpSpPr>
          <a:xfrm>
            <a:off x="25751" y="2861401"/>
            <a:ext cx="6758514" cy="6397124"/>
            <a:chOff x="99486" y="2990772"/>
            <a:chExt cx="6758514" cy="6397124"/>
          </a:xfrm>
        </p:grpSpPr>
        <p:pic>
          <p:nvPicPr>
            <p:cNvPr id="250" name="Picture 249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 flipV="1">
              <a:off x="307975" y="6941550"/>
              <a:ext cx="6550025" cy="2446346"/>
            </a:xfrm>
            <a:prstGeom prst="rect">
              <a:avLst/>
            </a:prstGeom>
          </p:spPr>
        </p:pic>
        <p:pic>
          <p:nvPicPr>
            <p:cNvPr id="251" name="Picture 250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99486" y="3945855"/>
              <a:ext cx="6510320" cy="2446346"/>
            </a:xfrm>
            <a:prstGeom prst="rect">
              <a:avLst/>
            </a:prstGeom>
          </p:spPr>
        </p:pic>
        <p:pic>
          <p:nvPicPr>
            <p:cNvPr id="253" name="Picture 25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flipH="1">
              <a:off x="307975" y="5951732"/>
              <a:ext cx="2471320" cy="1469979"/>
            </a:xfrm>
            <a:prstGeom prst="rect">
              <a:avLst/>
            </a:prstGeom>
          </p:spPr>
        </p:pic>
        <p:pic>
          <p:nvPicPr>
            <p:cNvPr id="254" name="Picture 253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94447" y="2990772"/>
              <a:ext cx="2152692" cy="1440794"/>
            </a:xfrm>
            <a:prstGeom prst="rect">
              <a:avLst/>
            </a:prstGeom>
          </p:spPr>
        </p:pic>
      </p:grpSp>
      <p:sp>
        <p:nvSpPr>
          <p:cNvPr id="256" name="Oval 255"/>
          <p:cNvSpPr/>
          <p:nvPr/>
        </p:nvSpPr>
        <p:spPr>
          <a:xfrm>
            <a:off x="5672702" y="877945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200" dirty="0">
                <a:solidFill>
                  <a:schemeClr val="tx1"/>
                </a:solidFill>
              </a:rPr>
              <a:t>Year 9 begins</a:t>
            </a:r>
          </a:p>
        </p:txBody>
      </p:sp>
      <p:sp>
        <p:nvSpPr>
          <p:cNvPr id="262" name="Oval 261"/>
          <p:cNvSpPr/>
          <p:nvPr/>
        </p:nvSpPr>
        <p:spPr>
          <a:xfrm>
            <a:off x="921806" y="8285715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1</a:t>
            </a:r>
          </a:p>
        </p:txBody>
      </p:sp>
      <p:sp>
        <p:nvSpPr>
          <p:cNvPr id="273" name="Oval 272"/>
          <p:cNvSpPr/>
          <p:nvPr/>
        </p:nvSpPr>
        <p:spPr>
          <a:xfrm>
            <a:off x="4752342" y="6687919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Autumn Term 2</a:t>
            </a:r>
          </a:p>
        </p:txBody>
      </p:sp>
      <p:sp>
        <p:nvSpPr>
          <p:cNvPr id="285" name="Rectangle 284"/>
          <p:cNvSpPr/>
          <p:nvPr/>
        </p:nvSpPr>
        <p:spPr>
          <a:xfrm>
            <a:off x="45631" y="7854067"/>
            <a:ext cx="852239" cy="68107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1) Cells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 Atomic </a:t>
            </a:r>
            <a:r>
              <a:rPr lang="en-GB" sz="800" dirty="0" smtClean="0">
                <a:solidFill>
                  <a:schemeClr val="tx1"/>
                </a:solidFill>
              </a:rPr>
              <a:t>structure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6" name="Rectangle 285"/>
          <p:cNvSpPr/>
          <p:nvPr/>
        </p:nvSpPr>
        <p:spPr>
          <a:xfrm>
            <a:off x="46556" y="8533073"/>
            <a:ext cx="840340" cy="85169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The difference in reactivity down group 1 and 7.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87" name="Rectangle 286"/>
          <p:cNvSpPr/>
          <p:nvPr/>
        </p:nvSpPr>
        <p:spPr>
          <a:xfrm>
            <a:off x="5847908" y="7162197"/>
            <a:ext cx="982368" cy="784500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>
                <a:solidFill>
                  <a:schemeClr val="tx1"/>
                </a:solidFill>
              </a:rPr>
              <a:t>Calculating gravitational, kinetic and elastic energy. </a:t>
            </a: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288" name="Rectangle 287"/>
          <p:cNvSpPr/>
          <p:nvPr/>
        </p:nvSpPr>
        <p:spPr>
          <a:xfrm>
            <a:off x="5850679" y="6685713"/>
            <a:ext cx="982368" cy="48340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>
                <a:solidFill>
                  <a:schemeClr val="tx1"/>
                </a:solidFill>
              </a:rPr>
              <a:t> </a:t>
            </a:r>
            <a:r>
              <a:rPr lang="en-GB" sz="800" dirty="0" smtClean="0">
                <a:solidFill>
                  <a:schemeClr val="tx1"/>
                </a:solidFill>
              </a:rPr>
              <a:t>Particle model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6" name="Oval 295"/>
          <p:cNvSpPr/>
          <p:nvPr/>
        </p:nvSpPr>
        <p:spPr>
          <a:xfrm>
            <a:off x="815359" y="5668883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1</a:t>
            </a:r>
          </a:p>
        </p:txBody>
      </p:sp>
      <p:sp>
        <p:nvSpPr>
          <p:cNvPr id="297" name="Rectangle 296"/>
          <p:cNvSpPr/>
          <p:nvPr/>
        </p:nvSpPr>
        <p:spPr>
          <a:xfrm>
            <a:off x="11539" y="6205263"/>
            <a:ext cx="931939" cy="752315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Structure and function of the three blood vessels. </a:t>
            </a:r>
          </a:p>
          <a:p>
            <a:pPr algn="ctr"/>
            <a:endParaRPr lang="en-GB" sz="800" b="1" dirty="0">
              <a:solidFill>
                <a:schemeClr val="tx1"/>
              </a:solidFill>
            </a:endParaRPr>
          </a:p>
          <a:p>
            <a:pPr algn="ctr"/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298" name="Rectangle 297"/>
          <p:cNvSpPr/>
          <p:nvPr/>
        </p:nvSpPr>
        <p:spPr>
          <a:xfrm>
            <a:off x="1" y="5562225"/>
            <a:ext cx="948926" cy="636947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 smtClean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1)Energy transfers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2)Digestion </a:t>
            </a:r>
            <a:r>
              <a:rPr lang="en-GB" sz="800" dirty="0" smtClean="0">
                <a:solidFill>
                  <a:schemeClr val="tx1"/>
                </a:solidFill>
              </a:rPr>
              <a:t>+ Organisation</a:t>
            </a:r>
          </a:p>
        </p:txBody>
      </p:sp>
      <p:sp>
        <p:nvSpPr>
          <p:cNvPr id="299" name="Oval 298"/>
          <p:cNvSpPr/>
          <p:nvPr/>
        </p:nvSpPr>
        <p:spPr>
          <a:xfrm>
            <a:off x="4816479" y="4751596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Spring Term 2</a:t>
            </a:r>
          </a:p>
        </p:txBody>
      </p:sp>
      <p:sp>
        <p:nvSpPr>
          <p:cNvPr id="300" name="Rectangle 299"/>
          <p:cNvSpPr/>
          <p:nvPr/>
        </p:nvSpPr>
        <p:spPr>
          <a:xfrm>
            <a:off x="5987650" y="5053604"/>
            <a:ext cx="825277" cy="1010626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b="1" dirty="0">
              <a:solidFill>
                <a:schemeClr val="tx1"/>
              </a:solidFill>
            </a:endParaRPr>
          </a:p>
          <a:p>
            <a:pPr algn="ctr"/>
            <a:r>
              <a:rPr lang="en-GB" sz="800" dirty="0" smtClean="0">
                <a:solidFill>
                  <a:schemeClr val="tx1"/>
                </a:solidFill>
              </a:rPr>
              <a:t>The difference between exothermic and endothermic reactions.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1" name="Rectangle 300"/>
          <p:cNvSpPr/>
          <p:nvPr/>
        </p:nvSpPr>
        <p:spPr>
          <a:xfrm>
            <a:off x="5987650" y="4543140"/>
            <a:ext cx="825277" cy="51046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Energetics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02" name="Oval 301"/>
          <p:cNvSpPr/>
          <p:nvPr/>
        </p:nvSpPr>
        <p:spPr>
          <a:xfrm>
            <a:off x="818925" y="3568974"/>
            <a:ext cx="1312247" cy="98374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1 </a:t>
            </a:r>
          </a:p>
        </p:txBody>
      </p:sp>
      <p:pic>
        <p:nvPicPr>
          <p:cNvPr id="306" name="Picture 30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14" y="1541120"/>
            <a:ext cx="5591175" cy="1800225"/>
          </a:xfrm>
          <a:prstGeom prst="rect">
            <a:avLst/>
          </a:prstGeom>
        </p:spPr>
      </p:pic>
      <p:sp>
        <p:nvSpPr>
          <p:cNvPr id="304" name="Oval 303"/>
          <p:cNvSpPr/>
          <p:nvPr/>
        </p:nvSpPr>
        <p:spPr>
          <a:xfrm>
            <a:off x="216716" y="254311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9 Preparation</a:t>
            </a:r>
          </a:p>
        </p:txBody>
      </p:sp>
      <p:sp>
        <p:nvSpPr>
          <p:cNvPr id="303" name="Oval 302"/>
          <p:cNvSpPr/>
          <p:nvPr/>
        </p:nvSpPr>
        <p:spPr>
          <a:xfrm>
            <a:off x="4806381" y="256152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200" b="1" dirty="0">
                <a:solidFill>
                  <a:schemeClr val="tx1"/>
                </a:solidFill>
              </a:rPr>
              <a:t>Year 9 Summer Term 2</a:t>
            </a:r>
          </a:p>
        </p:txBody>
      </p:sp>
      <p:sp>
        <p:nvSpPr>
          <p:cNvPr id="308" name="Rectangle 307"/>
          <p:cNvSpPr/>
          <p:nvPr/>
        </p:nvSpPr>
        <p:spPr>
          <a:xfrm>
            <a:off x="5177701" y="840759"/>
            <a:ext cx="90329" cy="105862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en-GB"/>
          </a:p>
        </p:txBody>
      </p:sp>
      <p:sp>
        <p:nvSpPr>
          <p:cNvPr id="307" name="Pentagon 306"/>
          <p:cNvSpPr/>
          <p:nvPr/>
        </p:nvSpPr>
        <p:spPr>
          <a:xfrm>
            <a:off x="5048839" y="938953"/>
            <a:ext cx="1216512" cy="381999"/>
          </a:xfrm>
          <a:prstGeom prst="homePlate">
            <a:avLst/>
          </a:prstGeom>
          <a:solidFill>
            <a:srgbClr val="9900CC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100" dirty="0"/>
              <a:t>Year 10 this way!</a:t>
            </a:r>
          </a:p>
        </p:txBody>
      </p:sp>
      <p:sp>
        <p:nvSpPr>
          <p:cNvPr id="320" name="Rectangle 319"/>
          <p:cNvSpPr/>
          <p:nvPr/>
        </p:nvSpPr>
        <p:spPr>
          <a:xfrm>
            <a:off x="25751" y="4053765"/>
            <a:ext cx="943338" cy="803054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How displacement reactions take place. 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1" name="Rectangle 320"/>
          <p:cNvSpPr/>
          <p:nvPr/>
        </p:nvSpPr>
        <p:spPr>
          <a:xfrm>
            <a:off x="25751" y="3482902"/>
            <a:ext cx="944918" cy="562148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</a:t>
            </a:r>
            <a:r>
              <a:rPr lang="en-GB" sz="800" b="1" dirty="0">
                <a:solidFill>
                  <a:schemeClr val="tx1"/>
                </a:solidFill>
              </a:rPr>
              <a:t>:</a:t>
            </a:r>
          </a:p>
          <a:p>
            <a:r>
              <a:rPr lang="en-GB" sz="800" dirty="0" smtClean="0">
                <a:solidFill>
                  <a:schemeClr val="tx1"/>
                </a:solidFill>
              </a:rPr>
              <a:t>Chemical reactions</a:t>
            </a:r>
          </a:p>
          <a:p>
            <a:endParaRPr lang="en-GB" sz="800" b="1" dirty="0">
              <a:solidFill>
                <a:schemeClr val="tx1"/>
              </a:solidFill>
            </a:endParaRPr>
          </a:p>
        </p:txBody>
      </p:sp>
      <p:cxnSp>
        <p:nvCxnSpPr>
          <p:cNvPr id="322" name="Straight Connector 321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  <a:endCxn id="127" idx="2"/>
          </p:cNvCxnSpPr>
          <p:nvPr/>
        </p:nvCxnSpPr>
        <p:spPr>
          <a:xfrm flipH="1" flipV="1">
            <a:off x="2320027" y="3730688"/>
            <a:ext cx="8382" cy="13855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3" name="Straight Connector 32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142833" y="3657550"/>
            <a:ext cx="0" cy="18304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5" name="Straight Connector 32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11947" y="3660281"/>
            <a:ext cx="0" cy="18031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6" name="Straight Connector 32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98019" y="3628425"/>
            <a:ext cx="4154" cy="190157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8" name="Rectangle 327"/>
          <p:cNvSpPr/>
          <p:nvPr/>
        </p:nvSpPr>
        <p:spPr>
          <a:xfrm>
            <a:off x="5979775" y="2181135"/>
            <a:ext cx="850500" cy="475882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Topic:</a:t>
            </a:r>
            <a:endParaRPr lang="en-GB" sz="800" b="1" dirty="0">
              <a:solidFill>
                <a:schemeClr val="tx1"/>
              </a:solidFill>
            </a:endParaRPr>
          </a:p>
          <a:p>
            <a:r>
              <a:rPr lang="en-GB" sz="800" dirty="0" smtClean="0">
                <a:solidFill>
                  <a:schemeClr val="tx1"/>
                </a:solidFill>
              </a:rPr>
              <a:t>Atoms and Radiation</a:t>
            </a:r>
            <a:endParaRPr lang="en-GB" sz="800" dirty="0">
              <a:solidFill>
                <a:schemeClr val="tx1"/>
              </a:solidFill>
            </a:endParaRPr>
          </a:p>
        </p:txBody>
      </p:sp>
      <p:sp>
        <p:nvSpPr>
          <p:cNvPr id="329" name="Rectangle 328"/>
          <p:cNvSpPr/>
          <p:nvPr/>
        </p:nvSpPr>
        <p:spPr>
          <a:xfrm>
            <a:off x="5979775" y="2650868"/>
            <a:ext cx="850500" cy="663611"/>
          </a:xfrm>
          <a:prstGeom prst="rect">
            <a:avLst/>
          </a:prstGeom>
          <a:solidFill>
            <a:srgbClr val="F6F6F6"/>
          </a:solidFill>
          <a:ln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800" b="1" dirty="0" smtClean="0">
                <a:solidFill>
                  <a:schemeClr val="tx1"/>
                </a:solidFill>
              </a:rPr>
              <a:t>Key knowledge:</a:t>
            </a:r>
            <a:endParaRPr lang="en-GB" sz="800" dirty="0">
              <a:solidFill>
                <a:schemeClr val="tx1"/>
              </a:solidFill>
            </a:endParaRPr>
          </a:p>
          <a:p>
            <a:r>
              <a:rPr lang="en-GB" sz="800" dirty="0">
                <a:solidFill>
                  <a:schemeClr val="tx1"/>
                </a:solidFill>
              </a:rPr>
              <a:t>Compare </a:t>
            </a:r>
            <a:r>
              <a:rPr lang="en-GB" sz="800" dirty="0" smtClean="0">
                <a:solidFill>
                  <a:schemeClr val="tx1"/>
                </a:solidFill>
              </a:rPr>
              <a:t>the three </a:t>
            </a:r>
            <a:r>
              <a:rPr lang="en-GB" sz="800" dirty="0">
                <a:solidFill>
                  <a:schemeClr val="tx1"/>
                </a:solidFill>
              </a:rPr>
              <a:t>types of </a:t>
            </a:r>
            <a:r>
              <a:rPr lang="en-GB" sz="800" dirty="0" smtClean="0">
                <a:solidFill>
                  <a:schemeClr val="tx1"/>
                </a:solidFill>
              </a:rPr>
              <a:t>radiation. </a:t>
            </a:r>
            <a:r>
              <a:rPr lang="en-GB" sz="800" dirty="0">
                <a:solidFill>
                  <a:schemeClr val="tx1"/>
                </a:solidFill>
              </a:rPr>
              <a:t/>
            </a:r>
            <a:br>
              <a:rPr lang="en-GB" sz="800" dirty="0">
                <a:solidFill>
                  <a:schemeClr val="tx1"/>
                </a:solidFill>
              </a:rPr>
            </a:br>
            <a:endParaRPr lang="en-GB" sz="800" b="1" dirty="0">
              <a:solidFill>
                <a:schemeClr val="tx1"/>
              </a:solidFill>
            </a:endParaRPr>
          </a:p>
        </p:txBody>
      </p:sp>
      <p:sp>
        <p:nvSpPr>
          <p:cNvPr id="336" name="Oval 335"/>
          <p:cNvSpPr/>
          <p:nvPr/>
        </p:nvSpPr>
        <p:spPr>
          <a:xfrm>
            <a:off x="3976378" y="1345777"/>
            <a:ext cx="1185298" cy="810629"/>
          </a:xfrm>
          <a:prstGeom prst="ellipse">
            <a:avLst/>
          </a:prstGeom>
          <a:solidFill>
            <a:srgbClr val="F6F6F6"/>
          </a:solidFill>
          <a:ln w="57150">
            <a:solidFill>
              <a:srgbClr val="99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sz="1000" b="1" dirty="0">
                <a:solidFill>
                  <a:schemeClr val="tx1"/>
                </a:solidFill>
              </a:rPr>
              <a:t>End of Year Assessment</a:t>
            </a:r>
          </a:p>
        </p:txBody>
      </p:sp>
      <p:sp>
        <p:nvSpPr>
          <p:cNvPr id="339" name="TextBox 338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6409" y="1693151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Revision techniques shared</a:t>
            </a:r>
          </a:p>
          <a:p>
            <a:pPr algn="ctr"/>
            <a:r>
              <a:rPr lang="en-US" sz="800" dirty="0"/>
              <a:t> and modelled</a:t>
            </a:r>
          </a:p>
        </p:txBody>
      </p:sp>
      <p:sp>
        <p:nvSpPr>
          <p:cNvPr id="340" name="TextBox 339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1099605" y="1383603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Practice questions completed and assessed</a:t>
            </a:r>
          </a:p>
        </p:txBody>
      </p:sp>
      <p:sp>
        <p:nvSpPr>
          <p:cNvPr id="341" name="TextBox 340">
            <a:extLst>
              <a:ext uri="{FF2B5EF4-FFF2-40B4-BE49-F238E27FC236}">
                <a16:creationId xmlns:a16="http://schemas.microsoft.com/office/drawing/2014/main" id="{C4A79582-07C9-724E-B8B3-9661E7D84670}"/>
              </a:ext>
            </a:extLst>
          </p:cNvPr>
          <p:cNvSpPr txBox="1"/>
          <p:nvPr/>
        </p:nvSpPr>
        <p:spPr>
          <a:xfrm>
            <a:off x="2350489" y="1573048"/>
            <a:ext cx="1561458" cy="338554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en-US" sz="800" dirty="0"/>
              <a:t>Model answers unpicked and critiqued</a:t>
            </a:r>
          </a:p>
        </p:txBody>
      </p: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40787" y="5614444"/>
            <a:ext cx="989" cy="22680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980212" y="7661100"/>
            <a:ext cx="3070" cy="17378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24192" y="7614103"/>
            <a:ext cx="1535" cy="21886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78130" y="7651218"/>
            <a:ext cx="5043" cy="18366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3329978" y="7256095"/>
            <a:ext cx="7677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an atom made up of?</a:t>
            </a:r>
          </a:p>
        </p:txBody>
      </p:sp>
      <p:sp>
        <p:nvSpPr>
          <p:cNvPr id="84" name="TextBox 83"/>
          <p:cNvSpPr txBox="1"/>
          <p:nvPr/>
        </p:nvSpPr>
        <p:spPr>
          <a:xfrm>
            <a:off x="3983018" y="7224769"/>
            <a:ext cx="8673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Explain trends in group 1 and group 7 on the periodic </a:t>
            </a:r>
            <a:r>
              <a:rPr lang="en-GB" sz="700" dirty="0" smtClean="0"/>
              <a:t>table.</a:t>
            </a:r>
            <a:endParaRPr lang="en-GB" sz="700" dirty="0"/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20936" y="6699196"/>
            <a:ext cx="1" cy="138024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89577" y="6570317"/>
            <a:ext cx="3748" cy="24674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693057" y="6547523"/>
            <a:ext cx="0" cy="25698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375786" y="6605565"/>
            <a:ext cx="0" cy="17250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TextBox 97"/>
          <p:cNvSpPr txBox="1"/>
          <p:nvPr/>
        </p:nvSpPr>
        <p:spPr>
          <a:xfrm>
            <a:off x="1871262" y="6274574"/>
            <a:ext cx="841006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How does temperature affect pressure?</a:t>
            </a:r>
            <a:endParaRPr lang="en-GB" sz="700" dirty="0"/>
          </a:p>
        </p:txBody>
      </p:sp>
      <p:sp>
        <p:nvSpPr>
          <p:cNvPr id="99" name="TextBox 98"/>
          <p:cNvSpPr txBox="1"/>
          <p:nvPr/>
        </p:nvSpPr>
        <p:spPr>
          <a:xfrm>
            <a:off x="3983018" y="5260620"/>
            <a:ext cx="77477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</a:t>
            </a:r>
            <a:r>
              <a:rPr lang="en-GB" sz="700" dirty="0" smtClean="0"/>
              <a:t>conservation </a:t>
            </a:r>
            <a:r>
              <a:rPr lang="en-GB" sz="700" dirty="0"/>
              <a:t>of energy?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4100598" y="6220417"/>
            <a:ext cx="1194842" cy="4259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What is the difference between the particle </a:t>
            </a:r>
            <a:r>
              <a:rPr lang="en-GB" sz="700" dirty="0" smtClean="0"/>
              <a:t>diagram of a solid and </a:t>
            </a:r>
            <a:r>
              <a:rPr lang="en-GB" sz="700" dirty="0" smtClean="0"/>
              <a:t>gas.  </a:t>
            </a:r>
            <a:endParaRPr lang="en-GB" sz="700" dirty="0"/>
          </a:p>
        </p:txBody>
      </p:sp>
      <p:sp>
        <p:nvSpPr>
          <p:cNvPr id="101" name="TextBox 100"/>
          <p:cNvSpPr txBox="1"/>
          <p:nvPr/>
        </p:nvSpPr>
        <p:spPr>
          <a:xfrm>
            <a:off x="3338011" y="6269473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How do you calculate </a:t>
            </a:r>
            <a:r>
              <a:rPr lang="en-GB" sz="700" dirty="0" smtClean="0"/>
              <a:t>density?</a:t>
            </a:r>
            <a:endParaRPr lang="en-GB" sz="700" dirty="0"/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103357" y="5625422"/>
            <a:ext cx="0" cy="19338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080099" y="7661100"/>
            <a:ext cx="1" cy="17377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458278" y="5619264"/>
            <a:ext cx="0" cy="20987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2846082" y="5562631"/>
            <a:ext cx="4550" cy="275289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" name="TextBox 101"/>
          <p:cNvSpPr txBox="1"/>
          <p:nvPr/>
        </p:nvSpPr>
        <p:spPr>
          <a:xfrm>
            <a:off x="1699787" y="7265281"/>
            <a:ext cx="70459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factors affect diffusion?</a:t>
            </a:r>
          </a:p>
        </p:txBody>
      </p:sp>
      <p:sp>
        <p:nvSpPr>
          <p:cNvPr id="105" name="TextBox 104"/>
          <p:cNvSpPr txBox="1"/>
          <p:nvPr/>
        </p:nvSpPr>
        <p:spPr>
          <a:xfrm>
            <a:off x="2387452" y="7258906"/>
            <a:ext cx="997420" cy="534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</a:t>
            </a:r>
            <a:r>
              <a:rPr lang="en-GB" sz="700" dirty="0" smtClean="0"/>
              <a:t>the differences </a:t>
            </a:r>
            <a:r>
              <a:rPr lang="en-GB" sz="700" dirty="0"/>
              <a:t>between animal and plant cells?</a:t>
            </a:r>
          </a:p>
        </p:txBody>
      </p: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614008" y="4503276"/>
            <a:ext cx="0" cy="30274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Straight Connector 10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963301" y="4576896"/>
            <a:ext cx="6735" cy="260442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Straight Connector 108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12924" y="4614841"/>
            <a:ext cx="6562" cy="22943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781388" y="4590937"/>
            <a:ext cx="14533" cy="280101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TextBox 111"/>
          <p:cNvSpPr txBox="1"/>
          <p:nvPr/>
        </p:nvSpPr>
        <p:spPr>
          <a:xfrm>
            <a:off x="1773592" y="4431992"/>
            <a:ext cx="563926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sz="700" dirty="0"/>
          </a:p>
        </p:txBody>
      </p:sp>
      <p:sp>
        <p:nvSpPr>
          <p:cNvPr id="120" name="TextBox 119"/>
          <p:cNvSpPr txBox="1"/>
          <p:nvPr/>
        </p:nvSpPr>
        <p:spPr>
          <a:xfrm>
            <a:off x="2377799" y="5247677"/>
            <a:ext cx="77508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Which </a:t>
            </a:r>
            <a:r>
              <a:rPr lang="en-GB" sz="700" dirty="0" smtClean="0"/>
              <a:t>organs are in </a:t>
            </a:r>
            <a:r>
              <a:rPr lang="en-GB" sz="700" dirty="0"/>
              <a:t>the digestive system?</a:t>
            </a:r>
          </a:p>
        </p:txBody>
      </p:sp>
      <p:sp>
        <p:nvSpPr>
          <p:cNvPr id="121" name="TextBox 120"/>
          <p:cNvSpPr txBox="1"/>
          <p:nvPr/>
        </p:nvSpPr>
        <p:spPr>
          <a:xfrm>
            <a:off x="3181966" y="5268254"/>
            <a:ext cx="7997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How do you calculate GPE?</a:t>
            </a:r>
            <a:endParaRPr lang="en-GB" sz="700" dirty="0"/>
          </a:p>
        </p:txBody>
      </p:sp>
      <p:sp>
        <p:nvSpPr>
          <p:cNvPr id="122" name="TextBox 121"/>
          <p:cNvSpPr txBox="1"/>
          <p:nvPr/>
        </p:nvSpPr>
        <p:spPr>
          <a:xfrm>
            <a:off x="1628239" y="5289951"/>
            <a:ext cx="88115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factors affect enzymes?</a:t>
            </a:r>
          </a:p>
        </p:txBody>
      </p:sp>
      <p:sp>
        <p:nvSpPr>
          <p:cNvPr id="127" name="TextBox 126"/>
          <p:cNvSpPr txBox="1"/>
          <p:nvPr/>
        </p:nvSpPr>
        <p:spPr>
          <a:xfrm>
            <a:off x="1951389" y="3315190"/>
            <a:ext cx="7372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</a:t>
            </a:r>
            <a:r>
              <a:rPr lang="en-GB" sz="700" dirty="0" smtClean="0"/>
              <a:t>is meant by displacement?</a:t>
            </a:r>
            <a:endParaRPr lang="en-GB" sz="700" b="1" dirty="0"/>
          </a:p>
        </p:txBody>
      </p:sp>
      <p:sp>
        <p:nvSpPr>
          <p:cNvPr id="129" name="TextBox 128"/>
          <p:cNvSpPr txBox="1"/>
          <p:nvPr/>
        </p:nvSpPr>
        <p:spPr>
          <a:xfrm>
            <a:off x="2768332" y="3317150"/>
            <a:ext cx="8573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Write equations for extracting metals</a:t>
            </a:r>
            <a:endParaRPr lang="en-GB" sz="700" dirty="0"/>
          </a:p>
        </p:txBody>
      </p:sp>
      <p:sp>
        <p:nvSpPr>
          <p:cNvPr id="130" name="TextBox 129"/>
          <p:cNvSpPr txBox="1"/>
          <p:nvPr/>
        </p:nvSpPr>
        <p:spPr>
          <a:xfrm>
            <a:off x="3555814" y="3332761"/>
            <a:ext cx="7291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Describe how to make a salt</a:t>
            </a:r>
            <a:endParaRPr lang="en-GB" sz="700" dirty="0"/>
          </a:p>
        </p:txBody>
      </p:sp>
      <p:sp>
        <p:nvSpPr>
          <p:cNvPr id="132" name="TextBox 131"/>
          <p:cNvSpPr txBox="1"/>
          <p:nvPr/>
        </p:nvSpPr>
        <p:spPr>
          <a:xfrm>
            <a:off x="4297900" y="3312972"/>
            <a:ext cx="9344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Write equations for neutralisation.</a:t>
            </a:r>
            <a:endParaRPr lang="en-GB" sz="700" dirty="0"/>
          </a:p>
        </p:txBody>
      </p: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2236391" y="2763813"/>
            <a:ext cx="3281" cy="180866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H="1" flipV="1">
            <a:off x="3095111" y="2743177"/>
            <a:ext cx="1806" cy="174993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3950942" y="2668997"/>
            <a:ext cx="3450" cy="250525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Connector 137">
            <a:extLst>
              <a:ext uri="{FF2B5EF4-FFF2-40B4-BE49-F238E27FC236}">
                <a16:creationId xmlns:a16="http://schemas.microsoft.com/office/drawing/2014/main" id="{12ABD505-175E-A541-AEFE-152268C0ADBA}"/>
              </a:ext>
            </a:extLst>
          </p:cNvPr>
          <p:cNvCxnSpPr>
            <a:cxnSpLocks/>
          </p:cNvCxnSpPr>
          <p:nvPr/>
        </p:nvCxnSpPr>
        <p:spPr>
          <a:xfrm flipV="1">
            <a:off x="4522912" y="2724024"/>
            <a:ext cx="8502" cy="213300"/>
          </a:xfrm>
          <a:prstGeom prst="line">
            <a:avLst/>
          </a:prstGeom>
          <a:ln w="19050">
            <a:solidFill>
              <a:srgbClr val="00206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9" name="TextBox 138"/>
          <p:cNvSpPr txBox="1"/>
          <p:nvPr/>
        </p:nvSpPr>
        <p:spPr>
          <a:xfrm>
            <a:off x="4292311" y="2325328"/>
            <a:ext cx="772529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 3 types of radiation?</a:t>
            </a:r>
            <a:endParaRPr lang="en-GB" sz="700" b="1" dirty="0"/>
          </a:p>
        </p:txBody>
      </p:sp>
      <p:sp>
        <p:nvSpPr>
          <p:cNvPr id="140" name="TextBox 139"/>
          <p:cNvSpPr txBox="1"/>
          <p:nvPr/>
        </p:nvSpPr>
        <p:spPr>
          <a:xfrm>
            <a:off x="3591196" y="2388559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are their uses?</a:t>
            </a:r>
            <a:endParaRPr lang="en-GB" sz="700" b="1" dirty="0"/>
          </a:p>
        </p:txBody>
      </p:sp>
      <p:sp>
        <p:nvSpPr>
          <p:cNvPr id="142" name="TextBox 141"/>
          <p:cNvSpPr txBox="1"/>
          <p:nvPr/>
        </p:nvSpPr>
        <p:spPr>
          <a:xfrm>
            <a:off x="2709292" y="2372606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Compare the </a:t>
            </a:r>
            <a:r>
              <a:rPr lang="en-GB" sz="700" dirty="0"/>
              <a:t>ionisation </a:t>
            </a:r>
            <a:r>
              <a:rPr lang="en-GB" sz="700" dirty="0" smtClean="0"/>
              <a:t>power.</a:t>
            </a:r>
            <a:endParaRPr lang="en-GB" sz="700" b="1" dirty="0"/>
          </a:p>
        </p:txBody>
      </p:sp>
      <p:sp>
        <p:nvSpPr>
          <p:cNvPr id="143" name="TextBox 142"/>
          <p:cNvSpPr txBox="1"/>
          <p:nvPr/>
        </p:nvSpPr>
        <p:spPr>
          <a:xfrm>
            <a:off x="1865073" y="2364330"/>
            <a:ext cx="72537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Compare the penetration power</a:t>
            </a:r>
            <a:r>
              <a:rPr lang="en-GB" sz="700" b="1" dirty="0" smtClean="0"/>
              <a:t>. </a:t>
            </a:r>
            <a:endParaRPr lang="en-GB" sz="7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C074CF3-02A9-4D9B-B681-7D647D8315FB}"/>
              </a:ext>
            </a:extLst>
          </p:cNvPr>
          <p:cNvSpPr txBox="1"/>
          <p:nvPr/>
        </p:nvSpPr>
        <p:spPr>
          <a:xfrm>
            <a:off x="4138385" y="4250734"/>
            <a:ext cx="96155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Define Endothermic reactions</a:t>
            </a:r>
            <a:endParaRPr lang="en-GB" sz="7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551E948-DA3A-4649-9BA6-B683778A3641}"/>
              </a:ext>
            </a:extLst>
          </p:cNvPr>
          <p:cNvSpPr txBox="1"/>
          <p:nvPr/>
        </p:nvSpPr>
        <p:spPr>
          <a:xfrm>
            <a:off x="3337490" y="4263561"/>
            <a:ext cx="72918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Calculate overall energy change. </a:t>
            </a:r>
            <a:endParaRPr lang="en-GB" sz="7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B5E67DB-6AA7-48FC-9E25-5B3679DFD315}"/>
              </a:ext>
            </a:extLst>
          </p:cNvPr>
          <p:cNvSpPr txBox="1"/>
          <p:nvPr/>
        </p:nvSpPr>
        <p:spPr>
          <a:xfrm>
            <a:off x="2496128" y="4258368"/>
            <a:ext cx="8573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the activation energy?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E9CB9F6-EE23-45DF-B3D9-93C73E353870}"/>
              </a:ext>
            </a:extLst>
          </p:cNvPr>
          <p:cNvSpPr txBox="1"/>
          <p:nvPr/>
        </p:nvSpPr>
        <p:spPr>
          <a:xfrm>
            <a:off x="1957910" y="4261823"/>
            <a:ext cx="73727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/>
              <a:t>What is a catalyst?</a:t>
            </a:r>
            <a:endParaRPr lang="en-GB" sz="700" b="1" dirty="0"/>
          </a:p>
        </p:txBody>
      </p:sp>
      <p:sp>
        <p:nvSpPr>
          <p:cNvPr id="125" name="TextBox 124"/>
          <p:cNvSpPr txBox="1"/>
          <p:nvPr/>
        </p:nvSpPr>
        <p:spPr>
          <a:xfrm>
            <a:off x="2581081" y="6258103"/>
            <a:ext cx="8670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700" dirty="0" smtClean="0"/>
              <a:t>How is pressure created?</a:t>
            </a:r>
            <a:endParaRPr lang="en-GB" sz="700" dirty="0"/>
          </a:p>
        </p:txBody>
      </p:sp>
    </p:spTree>
    <p:extLst>
      <p:ext uri="{BB962C8B-B14F-4D97-AF65-F5344CB8AC3E}">
        <p14:creationId xmlns:p14="http://schemas.microsoft.com/office/powerpoint/2010/main" val="29833523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1ccfb3b9-5c03-4012-82d0-741db3a39192">
      <UserInfo>
        <DisplayName/>
        <AccountId xsi:nil="true"/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C6A75B7971BF042A62C89BC4DD20DC7" ma:contentTypeVersion="11" ma:contentTypeDescription="Create a new document." ma:contentTypeScope="" ma:versionID="27bddff87bfd938ae4633687a67ba04d">
  <xsd:schema xmlns:xsd="http://www.w3.org/2001/XMLSchema" xmlns:xs="http://www.w3.org/2001/XMLSchema" xmlns:p="http://schemas.microsoft.com/office/2006/metadata/properties" xmlns:ns2="6000f9f4-4ba0-4a48-a68f-9cd618ac1877" xmlns:ns3="1ccfb3b9-5c03-4012-82d0-741db3a39192" targetNamespace="http://schemas.microsoft.com/office/2006/metadata/properties" ma:root="true" ma:fieldsID="5100083d0bf5f9711a4b4000a6a5bc3b" ns2:_="" ns3:_="">
    <xsd:import namespace="6000f9f4-4ba0-4a48-a68f-9cd618ac1877"/>
    <xsd:import namespace="1ccfb3b9-5c03-4012-82d0-741db3a391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00f9f4-4ba0-4a48-a68f-9cd618ac18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cfb3b9-5c03-4012-82d0-741db3a391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B1134E-BD1B-4423-B6AA-346E763AF5F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3C7A02-2F7C-41A5-88D7-B8699C97C51B}">
  <ds:schemaRefs>
    <ds:schemaRef ds:uri="http://schemas.microsoft.com/office/2006/documentManagement/types"/>
    <ds:schemaRef ds:uri="http://purl.org/dc/dcmitype/"/>
    <ds:schemaRef ds:uri="1ccfb3b9-5c03-4012-82d0-741db3a39192"/>
    <ds:schemaRef ds:uri="http://purl.org/dc/terms/"/>
    <ds:schemaRef ds:uri="6000f9f4-4ba0-4a48-a68f-9cd618ac1877"/>
    <ds:schemaRef ds:uri="http://schemas.openxmlformats.org/package/2006/metadata/core-properties"/>
    <ds:schemaRef ds:uri="http://purl.org/dc/elements/1.1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D4E1AD1-0769-4637-96E5-63EF9A7EFFE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000f9f4-4ba0-4a48-a68f-9cd618ac1877"/>
    <ds:schemaRef ds:uri="1ccfb3b9-5c03-4012-82d0-741db3a391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554</TotalTime>
  <Words>323</Words>
  <Application>Microsoft Office PowerPoint</Application>
  <PresentationFormat>A4 Paper (210x297 mm)</PresentationFormat>
  <Paragraphs>65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Waltograph UI</vt:lpstr>
      <vt:lpstr>Office Theme</vt:lpstr>
      <vt:lpstr>The BHS Learning Journey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 Starkey</dc:creator>
  <cp:lastModifiedBy>Asma.Israr</cp:lastModifiedBy>
  <cp:revision>56</cp:revision>
  <dcterms:created xsi:type="dcterms:W3CDTF">2019-07-02T10:31:49Z</dcterms:created>
  <dcterms:modified xsi:type="dcterms:W3CDTF">2022-07-20T20:45:52Z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0x010100AC6A75B7971BF042A62C89BC4DD20DC7</vt:lpwstr>
  </property>
  <property fmtid="{D5CDD505-2E9C-101B-9397-08002B2CF9AE}" pid="3" name="Order">
    <vt:r8>397600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</Properties>
</file>