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593" autoAdjust="0"/>
    <p:restoredTop sz="94660"/>
  </p:normalViewPr>
  <p:slideViewPr>
    <p:cSldViewPr snapToGrid="0">
      <p:cViewPr>
        <p:scale>
          <a:sx n="110" d="100"/>
          <a:sy n="110" d="100"/>
        </p:scale>
        <p:origin x="-331" y="-7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 anchor="t"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25751" y="2861401"/>
            <a:ext cx="6758514" cy="6397124"/>
            <a:chOff x="99486" y="2990772"/>
            <a:chExt cx="6758514" cy="6397124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41550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4447" y="2990772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Year 9 begins</a:t>
            </a: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Autumn Term 1</a:t>
            </a:r>
          </a:p>
        </p:txBody>
      </p: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Autumn Term 2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45631" y="7854067"/>
            <a:ext cx="852239" cy="68107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Topic:</a:t>
            </a:r>
          </a:p>
          <a:p>
            <a:r>
              <a:rPr lang="en-GB" sz="800" dirty="0">
                <a:solidFill>
                  <a:schemeClr val="tx1"/>
                </a:solidFill>
              </a:rPr>
              <a:t>1) Cells</a:t>
            </a:r>
          </a:p>
          <a:p>
            <a:r>
              <a:rPr lang="en-GB" sz="800" dirty="0">
                <a:solidFill>
                  <a:schemeClr val="tx1"/>
                </a:solidFill>
              </a:rPr>
              <a:t>2) Atomic structure</a:t>
            </a:r>
          </a:p>
        </p:txBody>
      </p:sp>
      <p:sp>
        <p:nvSpPr>
          <p:cNvPr id="286" name="Rectangle 285"/>
          <p:cNvSpPr/>
          <p:nvPr/>
        </p:nvSpPr>
        <p:spPr>
          <a:xfrm>
            <a:off x="46556" y="8533073"/>
            <a:ext cx="840340" cy="85169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r>
              <a:rPr lang="en-GB" sz="800" dirty="0">
                <a:solidFill>
                  <a:schemeClr val="tx1"/>
                </a:solidFill>
              </a:rPr>
              <a:t>The difference in reactivity down group 1 and 7. </a:t>
            </a:r>
          </a:p>
        </p:txBody>
      </p:sp>
      <p:sp>
        <p:nvSpPr>
          <p:cNvPr id="287" name="Rectangle 286"/>
          <p:cNvSpPr/>
          <p:nvPr/>
        </p:nvSpPr>
        <p:spPr>
          <a:xfrm>
            <a:off x="5847908" y="7162197"/>
            <a:ext cx="982368" cy="78450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Calculating gravitational, kinetic and elastic energy. </a:t>
            </a:r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5847908" y="6673629"/>
            <a:ext cx="982368" cy="48340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Topic:</a:t>
            </a:r>
          </a:p>
          <a:p>
            <a:r>
              <a:rPr lang="en-GB" sz="800" dirty="0">
                <a:solidFill>
                  <a:schemeClr val="tx1"/>
                </a:solidFill>
              </a:rPr>
              <a:t> Energy transfers</a:t>
            </a:r>
          </a:p>
        </p:txBody>
      </p:sp>
      <p:sp>
        <p:nvSpPr>
          <p:cNvPr id="296" name="Oval 295"/>
          <p:cNvSpPr/>
          <p:nvPr/>
        </p:nvSpPr>
        <p:spPr>
          <a:xfrm>
            <a:off x="815359" y="566888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Spring Term 1</a:t>
            </a:r>
          </a:p>
        </p:txBody>
      </p:sp>
      <p:sp>
        <p:nvSpPr>
          <p:cNvPr id="297" name="Rectangle 296"/>
          <p:cNvSpPr/>
          <p:nvPr/>
        </p:nvSpPr>
        <p:spPr>
          <a:xfrm>
            <a:off x="11539" y="6205263"/>
            <a:ext cx="902619" cy="75231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Structure and function of the three blood vessels. </a:t>
            </a:r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1" y="5562225"/>
            <a:ext cx="908834" cy="6369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Topic:</a:t>
            </a:r>
          </a:p>
          <a:p>
            <a:r>
              <a:rPr lang="en-GB" sz="800" dirty="0">
                <a:solidFill>
                  <a:schemeClr val="tx1"/>
                </a:solidFill>
              </a:rPr>
              <a:t>1)Particle model</a:t>
            </a:r>
          </a:p>
          <a:p>
            <a:r>
              <a:rPr lang="en-GB" sz="800" dirty="0">
                <a:solidFill>
                  <a:schemeClr val="tx1"/>
                </a:solidFill>
              </a:rPr>
              <a:t>2)Digestion + Organisation</a:t>
            </a:r>
          </a:p>
        </p:txBody>
      </p:sp>
      <p:sp>
        <p:nvSpPr>
          <p:cNvPr id="299" name="Oval 298"/>
          <p:cNvSpPr/>
          <p:nvPr/>
        </p:nvSpPr>
        <p:spPr>
          <a:xfrm>
            <a:off x="4816479" y="47515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Spring Term 2</a:t>
            </a:r>
          </a:p>
        </p:txBody>
      </p:sp>
      <p:sp>
        <p:nvSpPr>
          <p:cNvPr id="300" name="Rectangle 299"/>
          <p:cNvSpPr/>
          <p:nvPr/>
        </p:nvSpPr>
        <p:spPr>
          <a:xfrm>
            <a:off x="5987650" y="5053604"/>
            <a:ext cx="825277" cy="101062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The difference between exothermic and endothermic reactions. </a:t>
            </a:r>
          </a:p>
        </p:txBody>
      </p:sp>
      <p:sp>
        <p:nvSpPr>
          <p:cNvPr id="301" name="Rectangle 300"/>
          <p:cNvSpPr/>
          <p:nvPr/>
        </p:nvSpPr>
        <p:spPr>
          <a:xfrm>
            <a:off x="5987650" y="4543140"/>
            <a:ext cx="825277" cy="51046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800" b="1" dirty="0">
                <a:solidFill>
                  <a:schemeClr val="tx1"/>
                </a:solidFill>
              </a:rPr>
              <a:t>Topic:</a:t>
            </a:r>
          </a:p>
          <a:p>
            <a:r>
              <a:rPr lang="en-GB" sz="800" dirty="0">
                <a:solidFill>
                  <a:schemeClr val="tx1"/>
                </a:solidFill>
              </a:rPr>
              <a:t>Energetics</a:t>
            </a:r>
          </a:p>
        </p:txBody>
      </p:sp>
      <p:sp>
        <p:nvSpPr>
          <p:cNvPr id="302" name="Oval 301"/>
          <p:cNvSpPr/>
          <p:nvPr/>
        </p:nvSpPr>
        <p:spPr>
          <a:xfrm>
            <a:off x="818925" y="3568974"/>
            <a:ext cx="1312247" cy="98374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Summer Term 1 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14" y="1541120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9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3"/>
            <a:ext cx="1216512" cy="381999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100" dirty="0"/>
              <a:t>Year 10 this way!</a:t>
            </a:r>
          </a:p>
        </p:txBody>
      </p:sp>
      <p:sp>
        <p:nvSpPr>
          <p:cNvPr id="320" name="Rectangle 319"/>
          <p:cNvSpPr/>
          <p:nvPr/>
        </p:nvSpPr>
        <p:spPr>
          <a:xfrm>
            <a:off x="25751" y="4190853"/>
            <a:ext cx="943338" cy="80305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r>
              <a:rPr lang="en-GB" sz="800" dirty="0">
                <a:solidFill>
                  <a:schemeClr val="tx1"/>
                </a:solidFill>
              </a:rPr>
              <a:t>How displacement reactions take place. </a:t>
            </a:r>
          </a:p>
        </p:txBody>
      </p:sp>
      <p:sp>
        <p:nvSpPr>
          <p:cNvPr id="321" name="Rectangle 320"/>
          <p:cNvSpPr/>
          <p:nvPr/>
        </p:nvSpPr>
        <p:spPr>
          <a:xfrm>
            <a:off x="25751" y="3482902"/>
            <a:ext cx="944918" cy="69107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Topic:</a:t>
            </a:r>
          </a:p>
          <a:p>
            <a:r>
              <a:rPr lang="en-GB" sz="800" dirty="0">
                <a:solidFill>
                  <a:schemeClr val="tx1"/>
                </a:solidFill>
              </a:rPr>
              <a:t>1)Chemical reactions</a:t>
            </a:r>
          </a:p>
          <a:p>
            <a:r>
              <a:rPr lang="en-GB" sz="800" dirty="0">
                <a:solidFill>
                  <a:schemeClr val="tx1"/>
                </a:solidFill>
              </a:rPr>
              <a:t>2)Atoms and Radiation</a:t>
            </a:r>
          </a:p>
          <a:p>
            <a:endParaRPr lang="en-GB" sz="800" b="1" dirty="0">
              <a:solidFill>
                <a:schemeClr val="tx1"/>
              </a:solidFill>
            </a:endParaRP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endCxn id="127" idx="2"/>
          </p:cNvCxnSpPr>
          <p:nvPr/>
        </p:nvCxnSpPr>
        <p:spPr>
          <a:xfrm flipH="1" flipV="1">
            <a:off x="2320027" y="3730688"/>
            <a:ext cx="8382" cy="13855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42833" y="3657550"/>
            <a:ext cx="0" cy="18304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11947" y="3660281"/>
            <a:ext cx="0" cy="18031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98019" y="3628425"/>
            <a:ext cx="4154" cy="19015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5979775" y="2181135"/>
            <a:ext cx="850500" cy="89565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Topic:</a:t>
            </a:r>
          </a:p>
          <a:p>
            <a:r>
              <a:rPr lang="en-GB" sz="800" dirty="0">
                <a:solidFill>
                  <a:schemeClr val="tx1"/>
                </a:solidFill>
              </a:rPr>
              <a:t>1) Magnetism and electromagnets</a:t>
            </a:r>
          </a:p>
          <a:p>
            <a:r>
              <a:rPr lang="en-GB" sz="800" dirty="0">
                <a:solidFill>
                  <a:schemeClr val="tx1"/>
                </a:solidFill>
              </a:rPr>
              <a:t>2) Speed, density, pressure          </a:t>
            </a:r>
          </a:p>
        </p:txBody>
      </p:sp>
      <p:sp>
        <p:nvSpPr>
          <p:cNvPr id="329" name="Rectangle 328"/>
          <p:cNvSpPr/>
          <p:nvPr/>
        </p:nvSpPr>
        <p:spPr>
          <a:xfrm>
            <a:off x="5979775" y="3131343"/>
            <a:ext cx="850500" cy="66361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Compare magnets and electromagnets</a:t>
            </a:r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83910" y="5592219"/>
            <a:ext cx="989" cy="22680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980212" y="7661100"/>
            <a:ext cx="3070" cy="17378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724192" y="7614103"/>
            <a:ext cx="1535" cy="21886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78130" y="7651218"/>
            <a:ext cx="5043" cy="18366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329978" y="7256095"/>
            <a:ext cx="76778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particles is an atom made up of?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983018" y="7224769"/>
            <a:ext cx="867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Explain trends in group 1 and group 7 on the periodic table.</a:t>
            </a: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20936" y="6699196"/>
            <a:ext cx="1" cy="1380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889577" y="6570317"/>
            <a:ext cx="3748" cy="24674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93057" y="6547523"/>
            <a:ext cx="0" cy="25698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75786" y="6605565"/>
            <a:ext cx="0" cy="17250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3994009" y="6181837"/>
            <a:ext cx="84100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examples of energy stores?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2423444" y="6264030"/>
            <a:ext cx="77477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 conservation of energy?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1280797" y="5229379"/>
            <a:ext cx="1194842" cy="425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difference between the particle diagram of a solid and gas.  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3199591" y="6249197"/>
            <a:ext cx="8670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How do you calculate GPE and KE?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03357" y="5625422"/>
            <a:ext cx="0" cy="19338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80099" y="7661100"/>
            <a:ext cx="1" cy="1737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58278" y="5619264"/>
            <a:ext cx="0" cy="20987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819736" y="5562225"/>
            <a:ext cx="4550" cy="27528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1699787" y="7265281"/>
            <a:ext cx="70459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factors affect diffusion?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2387452" y="7258906"/>
            <a:ext cx="997420" cy="534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the differences between animal and plant cells?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1869891" y="6295064"/>
            <a:ext cx="69918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How do you calculate efficiency?</a:t>
            </a:r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14008" y="4503276"/>
            <a:ext cx="0" cy="30274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63301" y="4576896"/>
            <a:ext cx="6735" cy="26044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12924" y="4614841"/>
            <a:ext cx="6562" cy="22943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781388" y="4590937"/>
            <a:ext cx="14533" cy="28010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1773592" y="4431992"/>
            <a:ext cx="56392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700" dirty="0"/>
          </a:p>
        </p:txBody>
      </p:sp>
      <p:sp>
        <p:nvSpPr>
          <p:cNvPr id="120" name="TextBox 119"/>
          <p:cNvSpPr txBox="1"/>
          <p:nvPr/>
        </p:nvSpPr>
        <p:spPr>
          <a:xfrm>
            <a:off x="3041456" y="5292839"/>
            <a:ext cx="775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Which organs are in the digestive system?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4007654" y="5327307"/>
            <a:ext cx="67034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the 3 blood vessels?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51389" y="3315190"/>
            <a:ext cx="7372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meant by displacement?</a:t>
            </a:r>
            <a:endParaRPr lang="en-GB" sz="700" b="1" dirty="0"/>
          </a:p>
        </p:txBody>
      </p:sp>
      <p:sp>
        <p:nvSpPr>
          <p:cNvPr id="129" name="TextBox 128"/>
          <p:cNvSpPr txBox="1"/>
          <p:nvPr/>
        </p:nvSpPr>
        <p:spPr>
          <a:xfrm>
            <a:off x="2768332" y="3317150"/>
            <a:ext cx="8573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Describe how to make a salt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3344024" y="3409373"/>
            <a:ext cx="72918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the 3 types of radiation?</a:t>
            </a:r>
            <a:endParaRPr lang="en-GB" sz="700" b="1" dirty="0"/>
          </a:p>
        </p:txBody>
      </p:sp>
      <p:sp>
        <p:nvSpPr>
          <p:cNvPr id="132" name="TextBox 131"/>
          <p:cNvSpPr txBox="1"/>
          <p:nvPr/>
        </p:nvSpPr>
        <p:spPr>
          <a:xfrm>
            <a:off x="4297900" y="3312972"/>
            <a:ext cx="9344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their uses?</a:t>
            </a:r>
            <a:endParaRPr lang="en-GB" sz="700" b="1" dirty="0"/>
          </a:p>
        </p:txBody>
      </p: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36391" y="2763813"/>
            <a:ext cx="3281" cy="18086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095111" y="2743177"/>
            <a:ext cx="1806" cy="17499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50942" y="2668997"/>
            <a:ext cx="3450" cy="25052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22912" y="2724024"/>
            <a:ext cx="8502" cy="21330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4292311" y="2325328"/>
            <a:ext cx="7725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 magnetic field?</a:t>
            </a:r>
            <a:endParaRPr lang="en-GB" sz="700" b="1" dirty="0"/>
          </a:p>
        </p:txBody>
      </p:sp>
      <p:sp>
        <p:nvSpPr>
          <p:cNvPr id="140" name="TextBox 139"/>
          <p:cNvSpPr txBox="1"/>
          <p:nvPr/>
        </p:nvSpPr>
        <p:spPr>
          <a:xfrm>
            <a:off x="3609510" y="2397290"/>
            <a:ext cx="867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an electromagnet?</a:t>
            </a:r>
            <a:endParaRPr lang="en-GB" sz="700" b="1" dirty="0"/>
          </a:p>
        </p:txBody>
      </p:sp>
      <p:sp>
        <p:nvSpPr>
          <p:cNvPr id="142" name="TextBox 141"/>
          <p:cNvSpPr txBox="1"/>
          <p:nvPr/>
        </p:nvSpPr>
        <p:spPr>
          <a:xfrm>
            <a:off x="2709292" y="2372606"/>
            <a:ext cx="867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Draw a distance time graph.</a:t>
            </a:r>
            <a:endParaRPr lang="en-GB" sz="700" b="1" dirty="0"/>
          </a:p>
        </p:txBody>
      </p:sp>
      <p:sp>
        <p:nvSpPr>
          <p:cNvPr id="143" name="TextBox 142"/>
          <p:cNvSpPr txBox="1"/>
          <p:nvPr/>
        </p:nvSpPr>
        <p:spPr>
          <a:xfrm>
            <a:off x="2102426" y="2386561"/>
            <a:ext cx="725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How do you calculate speed?</a:t>
            </a:r>
            <a:endParaRPr lang="en-GB" sz="700" b="1" dirty="0"/>
          </a:p>
          <a:p>
            <a:endParaRPr lang="en-GB" sz="7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074CF3-02A9-4D9B-B681-7D647D8315FB}"/>
              </a:ext>
            </a:extLst>
          </p:cNvPr>
          <p:cNvSpPr txBox="1"/>
          <p:nvPr/>
        </p:nvSpPr>
        <p:spPr>
          <a:xfrm>
            <a:off x="4138385" y="4250734"/>
            <a:ext cx="9615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Define Endothermic reactions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51E948-DA3A-4649-9BA6-B683778A3641}"/>
              </a:ext>
            </a:extLst>
          </p:cNvPr>
          <p:cNvSpPr txBox="1"/>
          <p:nvPr/>
        </p:nvSpPr>
        <p:spPr>
          <a:xfrm>
            <a:off x="3337490" y="4263561"/>
            <a:ext cx="72918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Define Exothermic reactions.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5E67DB-6AA7-48FC-9E25-5B3679DFD315}"/>
              </a:ext>
            </a:extLst>
          </p:cNvPr>
          <p:cNvSpPr txBox="1"/>
          <p:nvPr/>
        </p:nvSpPr>
        <p:spPr>
          <a:xfrm>
            <a:off x="2496128" y="4258368"/>
            <a:ext cx="8573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meant by activation energy?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9CB9F6-EE23-45DF-B3D9-93C73E353870}"/>
              </a:ext>
            </a:extLst>
          </p:cNvPr>
          <p:cNvSpPr txBox="1"/>
          <p:nvPr/>
        </p:nvSpPr>
        <p:spPr>
          <a:xfrm>
            <a:off x="1957910" y="4261823"/>
            <a:ext cx="7372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 catalyst?</a:t>
            </a:r>
            <a:endParaRPr lang="en-GB" sz="700" b="1" dirty="0"/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D509CC0F-F534-487D-AC12-E757A06B9886}"/>
              </a:ext>
            </a:extLst>
          </p:cNvPr>
          <p:cNvCxnSpPr>
            <a:cxnSpLocks/>
          </p:cNvCxnSpPr>
          <p:nvPr/>
        </p:nvCxnSpPr>
        <p:spPr>
          <a:xfrm flipV="1">
            <a:off x="1695653" y="2731924"/>
            <a:ext cx="3281" cy="18086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BCC90705-584D-4D34-9F10-EEA2ECA2ADBA}"/>
              </a:ext>
            </a:extLst>
          </p:cNvPr>
          <p:cNvSpPr txBox="1"/>
          <p:nvPr/>
        </p:nvSpPr>
        <p:spPr>
          <a:xfrm>
            <a:off x="1383352" y="2323557"/>
            <a:ext cx="7253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How do </a:t>
            </a:r>
            <a:r>
              <a:rPr lang="en-GB" sz="700"/>
              <a:t>you calculate </a:t>
            </a:r>
            <a:r>
              <a:rPr lang="en-GB" sz="700" dirty="0"/>
              <a:t>pressure?</a:t>
            </a:r>
            <a:endParaRPr lang="en-GB" sz="700" b="1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F8E7FE96-8035-4C4F-AB31-517590568D6F}"/>
              </a:ext>
            </a:extLst>
          </p:cNvPr>
          <p:cNvSpPr txBox="1"/>
          <p:nvPr/>
        </p:nvSpPr>
        <p:spPr>
          <a:xfrm>
            <a:off x="2255123" y="5228035"/>
            <a:ext cx="867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How do you calculate density?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6A75B7971BF042A62C89BC4DD20DC7" ma:contentTypeVersion="11" ma:contentTypeDescription="Create a new document." ma:contentTypeScope="" ma:versionID="27bddff87bfd938ae4633687a67ba04d">
  <xsd:schema xmlns:xsd="http://www.w3.org/2001/XMLSchema" xmlns:xs="http://www.w3.org/2001/XMLSchema" xmlns:p="http://schemas.microsoft.com/office/2006/metadata/properties" xmlns:ns2="6000f9f4-4ba0-4a48-a68f-9cd618ac1877" xmlns:ns3="1ccfb3b9-5c03-4012-82d0-741db3a39192" targetNamespace="http://schemas.microsoft.com/office/2006/metadata/properties" ma:root="true" ma:fieldsID="5100083d0bf5f9711a4b4000a6a5bc3b" ns2:_="" ns3:_="">
    <xsd:import namespace="6000f9f4-4ba0-4a48-a68f-9cd618ac1877"/>
    <xsd:import namespace="1ccfb3b9-5c03-4012-82d0-741db3a391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0f9f4-4ba0-4a48-a68f-9cd618ac18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fb3b9-5c03-4012-82d0-741db3a391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ccfb3b9-5c03-4012-82d0-741db3a39192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4E1AD1-0769-4637-96E5-63EF9A7EFF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00f9f4-4ba0-4a48-a68f-9cd618ac1877"/>
    <ds:schemaRef ds:uri="1ccfb3b9-5c03-4012-82d0-741db3a391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3C7A02-2F7C-41A5-88D7-B8699C97C51B}">
  <ds:schemaRefs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1ccfb3b9-5c03-4012-82d0-741db3a39192"/>
    <ds:schemaRef ds:uri="6000f9f4-4ba0-4a48-a68f-9cd618ac1877"/>
  </ds:schemaRefs>
</ds:datastoreItem>
</file>

<file path=customXml/itemProps3.xml><?xml version="1.0" encoding="utf-8"?>
<ds:datastoreItem xmlns:ds="http://schemas.openxmlformats.org/officeDocument/2006/customXml" ds:itemID="{8BB1134E-BD1B-4423-B6AA-346E763AF5F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586</TotalTime>
  <Words>355</Words>
  <Application>Microsoft Office PowerPoint</Application>
  <PresentationFormat>A4 Paper (210x297 mm)</PresentationFormat>
  <Paragraphs>68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Asma.Israr</cp:lastModifiedBy>
  <cp:revision>60</cp:revision>
  <dcterms:created xsi:type="dcterms:W3CDTF">2019-07-02T10:31:49Z</dcterms:created>
  <dcterms:modified xsi:type="dcterms:W3CDTF">2024-07-12T10:31:20Z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0x010100AC6A75B7971BF042A62C89BC4DD20DC7</vt:lpwstr>
  </property>
  <property fmtid="{D5CDD505-2E9C-101B-9397-08002B2CF9AE}" pid="3" name="Order">
    <vt:r8>397600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</Properties>
</file>