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E4A76-031A-4A08-9B2E-A3D8F92EF489}" v="573" dt="2021-08-15T19:36:01.774"/>
    <p1510:client id="{1BE55B8C-FD32-0CEB-8AAA-1598CA7556B2}" v="107" dt="2021-09-05T09:37:46.635"/>
    <p1510:client id="{4BCB6C82-73D6-F292-4D4D-593A42A60579}" v="23" dt="2020-06-21T09:30:06.119"/>
    <p1510:client id="{76802B8E-15C2-87D9-F6E6-8937C70F38A4}" v="249" dt="2020-05-06T09:44:58.296"/>
    <p1510:client id="{82F9438F-AE1D-4C53-37A9-ACBC3863F24A}" v="3" dt="2020-08-31T08:51:40.809"/>
    <p1510:client id="{8D592095-5E82-8196-1E81-C699E44D6927}" v="879" dt="2020-06-18T09:40:41.473"/>
    <p1510:client id="{B2B7E7F0-C96B-987C-A430-D49A984CD872}" v="349" dt="2020-05-19T13:50:19.915"/>
    <p1510:client id="{EC721006-C424-DD1E-08B2-C70FC7D070D9}" v="3518" dt="2020-04-01T13:28:20.371"/>
    <p1510:client id="{F33E0696-1430-691E-9A72-A0A03606A106}" v="38" dt="2021-10-28T15:02:13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8" d="100"/>
          <a:sy n="118" d="100"/>
        </p:scale>
        <p:origin x="684" y="-3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0856" y="53058"/>
            <a:ext cx="6858000" cy="1237370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Waltograph UI"/>
              </a:rPr>
              <a:t>The BHS Learning Journey</a:t>
            </a:r>
            <a:br>
              <a:rPr lang="en-GB" sz="2800" dirty="0">
                <a:solidFill>
                  <a:schemeClr val="bg1"/>
                </a:solidFill>
                <a:latin typeface="Waltograph UI"/>
              </a:rPr>
            </a:br>
            <a:r>
              <a:rPr lang="en-GB" sz="2800" dirty="0">
                <a:solidFill>
                  <a:schemeClr val="bg1"/>
                </a:solidFill>
                <a:latin typeface="Waltograph UI"/>
              </a:rPr>
              <a:t>Personal Development – Preparing you for life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-113791" y="2910091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327965" y="8948624"/>
            <a:ext cx="1470865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to Personal Development at BHS 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114056" y="8515937"/>
            <a:ext cx="149742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 Autumn HT1A</a:t>
            </a:r>
          </a:p>
        </p:txBody>
      </p:sp>
      <p:sp>
        <p:nvSpPr>
          <p:cNvPr id="273" name="Oval 272"/>
          <p:cNvSpPr/>
          <p:nvPr/>
        </p:nvSpPr>
        <p:spPr>
          <a:xfrm>
            <a:off x="4442779" y="6679981"/>
            <a:ext cx="1002736" cy="667754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HT1B</a:t>
            </a:r>
          </a:p>
        </p:txBody>
      </p:sp>
      <p:sp>
        <p:nvSpPr>
          <p:cNvPr id="296" name="Oval 295"/>
          <p:cNvSpPr/>
          <p:nvPr/>
        </p:nvSpPr>
        <p:spPr>
          <a:xfrm>
            <a:off x="990074" y="5288454"/>
            <a:ext cx="1074173" cy="71537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  Spring HT2A</a:t>
            </a:r>
          </a:p>
        </p:txBody>
      </p:sp>
      <p:sp>
        <p:nvSpPr>
          <p:cNvPr id="299" name="Oval 298"/>
          <p:cNvSpPr/>
          <p:nvPr/>
        </p:nvSpPr>
        <p:spPr>
          <a:xfrm>
            <a:off x="4429830" y="4818308"/>
            <a:ext cx="1018611" cy="654743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 Spring HT2B</a:t>
            </a:r>
          </a:p>
        </p:txBody>
      </p:sp>
      <p:sp>
        <p:nvSpPr>
          <p:cNvPr id="302" name="Oval 301"/>
          <p:cNvSpPr/>
          <p:nvPr/>
        </p:nvSpPr>
        <p:spPr>
          <a:xfrm>
            <a:off x="890393" y="3396980"/>
            <a:ext cx="1014002" cy="739192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HT3A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0461" y="1596832"/>
            <a:ext cx="5591175" cy="1800225"/>
          </a:xfrm>
          <a:prstGeom prst="rect">
            <a:avLst/>
          </a:prstGeom>
        </p:spPr>
      </p:pic>
      <p:sp>
        <p:nvSpPr>
          <p:cNvPr id="303" name="Oval 302"/>
          <p:cNvSpPr/>
          <p:nvPr/>
        </p:nvSpPr>
        <p:spPr>
          <a:xfrm>
            <a:off x="4388577" y="2194670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HT3B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4953889" y="847655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4939135" y="815836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24032" y="277740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50316" y="27641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25127" y="3733305"/>
            <a:ext cx="2284" cy="17220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372732" y="3478036"/>
            <a:ext cx="72543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Individual liberty.</a:t>
            </a:r>
            <a:endParaRPr lang="en-GB" sz="600" dirty="0">
              <a:cs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018709" y="3439992"/>
            <a:ext cx="9837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What it is to be British - Mutual Respect</a:t>
            </a:r>
            <a:r>
              <a:rPr lang="en-GB" sz="600" dirty="0">
                <a:cs typeface="Calibri"/>
              </a:rPr>
              <a:t>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715278" y="2437358"/>
            <a:ext cx="73297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Anti-social behaviour. 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316029" y="2485080"/>
            <a:ext cx="559536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Teenagers and crime.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794279" y="3421671"/>
            <a:ext cx="69125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What is a democracy 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69128" y="468026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82085" y="474477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91691" y="47324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66518" y="47361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4370114" y="4342367"/>
            <a:ext cx="68803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What marriage including  legal rights </a:t>
            </a:r>
            <a:r>
              <a:rPr lang="en-GB" sz="600" dirty="0">
                <a:cs typeface="Calibri"/>
              </a:rPr>
              <a:t> 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040634" y="4299132"/>
            <a:ext cx="92965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T</a:t>
            </a:r>
            <a:r>
              <a:rPr lang="en-US" sz="600" dirty="0">
                <a:cs typeface="Calibri"/>
              </a:rPr>
              <a:t>he effects of change, including loss, separation, divorce and bereavement.</a:t>
            </a:r>
            <a:endParaRPr lang="en-GB" sz="600" dirty="0">
              <a:cs typeface="Calibri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813372" y="4271626"/>
            <a:ext cx="83756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To recognise unwanted attention (such as harassment and stalking).</a:t>
            </a:r>
            <a:r>
              <a:rPr lang="en-GB" sz="600" dirty="0">
                <a:cs typeface="Calibri"/>
              </a:rPr>
              <a:t> 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71994" y="57375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73405" y="57524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01966" y="473469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67060" y="5778918"/>
            <a:ext cx="7779" cy="1701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2557564" y="5348234"/>
            <a:ext cx="630286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Cyberbullying – where to get hep.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3497241" y="4293678"/>
            <a:ext cx="106455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The roles and responsibilities of parents and how to judge when a relationship is unsafe.</a:t>
            </a:r>
            <a:endParaRPr lang="en-GB" sz="600" dirty="0">
              <a:cs typeface="Calibri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002434" y="5370770"/>
            <a:ext cx="61173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Online, social media and the law</a:t>
            </a:r>
            <a:endParaRPr lang="en-GB" sz="600" dirty="0">
              <a:cs typeface="Calibri"/>
            </a:endParaRP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8319" y="7760207"/>
            <a:ext cx="3280" cy="10922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86542" y="6729705"/>
            <a:ext cx="3069" cy="2390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953593" y="6342404"/>
            <a:ext cx="63042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Puberty  including menstruation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125858" y="7305449"/>
            <a:ext cx="106078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 dirty="0">
                <a:cs typeface="Calibri"/>
              </a:rPr>
              <a:t>How to recognise the early signs of mental wellbeing concerns -who can I talk to- CANW and BFC signposted</a:t>
            </a:r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240959" y="7905312"/>
            <a:ext cx="75340" cy="1431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42134" y="7690957"/>
            <a:ext cx="2812" cy="2024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1918065" y="7326648"/>
            <a:ext cx="123462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 dirty="0">
                <a:cs typeface="Calibri"/>
              </a:rPr>
              <a:t>Mental wellbeing - How to talk about your emotions accurately </a:t>
            </a:r>
            <a:r>
              <a:rPr lang="en-GB" sz="600" dirty="0">
                <a:cs typeface="Calibri"/>
              </a:rPr>
              <a:t> - </a:t>
            </a:r>
            <a:r>
              <a:rPr lang="en-US" sz="600" dirty="0"/>
              <a:t>That happiness is linked to being connected to others</a:t>
            </a:r>
            <a:endParaRPr lang="en-GB" sz="600" dirty="0"/>
          </a:p>
          <a:p>
            <a:endParaRPr lang="en-GB" sz="600" dirty="0">
              <a:cs typeface="Calibri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990516" y="7335211"/>
            <a:ext cx="98132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Transition to high school. </a:t>
            </a:r>
            <a:r>
              <a:rPr lang="en-GB" sz="600" dirty="0">
                <a:cs typeface="Calibri"/>
              </a:rPr>
              <a:t>Building resilience and aspirations  </a:t>
            </a:r>
            <a:r>
              <a:rPr lang="en-GB" sz="600" dirty="0"/>
              <a:t>- </a:t>
            </a:r>
            <a:r>
              <a:rPr lang="en-US" sz="600" dirty="0">
                <a:cs typeface="Calibri"/>
              </a:rPr>
              <a:t>Keeping safe-school travel and keeping safe online</a:t>
            </a:r>
            <a:endParaRPr lang="en-GB" sz="600" dirty="0"/>
          </a:p>
          <a:p>
            <a:r>
              <a:rPr lang="en-GB" sz="600" dirty="0"/>
              <a:t> 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-4273" y="8041289"/>
            <a:ext cx="993498" cy="1007357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TO</a:t>
            </a:r>
            <a:r>
              <a:rPr lang="en-GB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PIC 1 HT1A </a:t>
            </a:r>
            <a:r>
              <a:rPr lang="en-US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Health, safety  and Mental Wellbeing</a:t>
            </a:r>
            <a:endParaRPr lang="en-GB" sz="1100" b="1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396270" y="4705907"/>
            <a:ext cx="976821" cy="827237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r>
              <a:rPr lang="en-GB" sz="1100" b="1" dirty="0">
                <a:solidFill>
                  <a:schemeClr val="tx1"/>
                </a:solidFill>
              </a:rPr>
              <a:t>TOPIC 4: 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HT2B RSE  Relationships  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3191308" y="5348969"/>
            <a:ext cx="63860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Keeping safe on the internet </a:t>
            </a:r>
            <a:endParaRPr lang="en-GB" sz="600" dirty="0">
              <a:cs typeface="Calibri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314281" y="8317974"/>
            <a:ext cx="30136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In your personal development lessons you will gain skills that will develop you in to a well rounded individual you will explore, relationships, health and wellbeing, the economy, crime, British values – these will all help you to live in the wider world.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93705" y="6300789"/>
            <a:ext cx="78248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The risks and myths associated with female genital mutilation (FGM)</a:t>
            </a:r>
            <a:endParaRPr lang="en-GB" sz="600" dirty="0">
              <a:cs typeface="Calibri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239994" y="6344862"/>
            <a:ext cx="76105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Hygiene - washing - about personal hygiene including oral</a:t>
            </a:r>
            <a:endParaRPr lang="en-GB" sz="600" dirty="0">
              <a:cs typeface="Calibri"/>
            </a:endParaRP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64899" y="281434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683167" y="276596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4886" y="279309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F61B330-6232-4A32-BD3C-DBB656FA1EDA}"/>
              </a:ext>
            </a:extLst>
          </p:cNvPr>
          <p:cNvSpPr txBox="1"/>
          <p:nvPr/>
        </p:nvSpPr>
        <p:spPr>
          <a:xfrm>
            <a:off x="1799031" y="2347444"/>
            <a:ext cx="111850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C</a:t>
            </a:r>
            <a:r>
              <a:rPr lang="en-US" sz="600" dirty="0">
                <a:cs typeface="Calibri"/>
              </a:rPr>
              <a:t>rime and law-  Rising crime in youngsters, Lifelong impacts . Survivor stories-coming back from the law</a:t>
            </a:r>
            <a:r>
              <a:rPr lang="en-GB" sz="600" dirty="0">
                <a:cs typeface="Calibri"/>
              </a:rPr>
              <a:t>.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E172E6B-7FEE-461B-9408-F86E4EDDC05C}"/>
              </a:ext>
            </a:extLst>
          </p:cNvPr>
          <p:cNvSpPr txBox="1"/>
          <p:nvPr/>
        </p:nvSpPr>
        <p:spPr>
          <a:xfrm>
            <a:off x="2695683" y="2351264"/>
            <a:ext cx="9163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Crime, the law and its impacts. Impact of criminal record on future careers.</a:t>
            </a:r>
            <a:endParaRPr lang="en-GB" sz="600" dirty="0">
              <a:cs typeface="Calibri"/>
            </a:endParaRP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7AF6AD97-109F-491D-A9F4-709EEBED122A}"/>
              </a:ext>
            </a:extLst>
          </p:cNvPr>
          <p:cNvCxnSpPr>
            <a:cxnSpLocks/>
          </p:cNvCxnSpPr>
          <p:nvPr/>
        </p:nvCxnSpPr>
        <p:spPr>
          <a:xfrm flipV="1">
            <a:off x="4442779" y="3731773"/>
            <a:ext cx="3281" cy="13545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5466654" y="6655594"/>
            <a:ext cx="969829" cy="863337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TO</a:t>
            </a:r>
            <a:r>
              <a:rPr lang="en-GB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PIC 2 HT1B </a:t>
            </a:r>
            <a:r>
              <a:rPr lang="en-US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RSE Relationships &amp;  Growing Up</a:t>
            </a:r>
            <a:endParaRPr lang="en-GB" sz="1100" b="1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-15289" y="5408987"/>
            <a:ext cx="975936" cy="579221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TO</a:t>
            </a:r>
            <a:r>
              <a:rPr lang="en-GB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PIC 3 HT2A </a:t>
            </a:r>
            <a:r>
              <a:rPr lang="en-US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Online Safety</a:t>
            </a:r>
            <a:endParaRPr lang="en-GB" sz="1100" b="1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-28245" y="3396980"/>
            <a:ext cx="976821" cy="89616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r>
              <a:rPr lang="en-GB" sz="1100" b="1" dirty="0">
                <a:solidFill>
                  <a:schemeClr val="tx1"/>
                </a:solidFill>
              </a:rPr>
              <a:t>TOPIC 5: 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HT3A – British Values - Living in the wider world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  <a:cs typeface="Calibri" panose="020F0502020204030204"/>
            </a:endParaRP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58934" y="7722825"/>
            <a:ext cx="2003" cy="1488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5575769" y="2171560"/>
            <a:ext cx="922726" cy="120894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TOPIC 6: 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HT3B – Crime and the law and impact on careers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107482" y="7313045"/>
            <a:ext cx="8767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" dirty="0"/>
              <a:t>The facts and science relating to immunization and vaccination and basic first aid and CPR.</a:t>
            </a:r>
            <a:endParaRPr lang="en-US" sz="600" dirty="0">
              <a:cs typeface="Calibri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5027718" y="7518931"/>
            <a:ext cx="625112" cy="27699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 –SMHW Quiz </a:t>
            </a:r>
            <a:endParaRPr lang="en-US" dirty="0"/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636941" y="6767988"/>
            <a:ext cx="4513" cy="1555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2365237" y="6301441"/>
            <a:ext cx="88052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Relationships - the characteristics of positive and healthy friendships </a:t>
            </a:r>
            <a:endParaRPr lang="en-GB" sz="600" dirty="0">
              <a:cs typeface="Calibri"/>
            </a:endParaRP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47262" y="6777303"/>
            <a:ext cx="4513" cy="1555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077258" y="6766197"/>
            <a:ext cx="4513" cy="1555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143822" y="6440080"/>
            <a:ext cx="625112" cy="27699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 –SMHW Quiz </a:t>
            </a:r>
            <a:endParaRPr lang="en-US" dirty="0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3808327" y="5418283"/>
            <a:ext cx="74440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00" dirty="0">
                <a:cs typeface="Calibri"/>
              </a:rPr>
              <a:t>Risks and hidden dangers online </a:t>
            </a:r>
            <a:endParaRPr lang="en-GB" sz="600" dirty="0">
              <a:cs typeface="Calibri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4516079" y="5458968"/>
            <a:ext cx="625112" cy="27699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 –SMHW Quiz </a:t>
            </a:r>
            <a:endParaRPr lang="en-US" dirty="0"/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24903" y="6756104"/>
            <a:ext cx="4513" cy="1555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974052" y="7633175"/>
            <a:ext cx="2003" cy="1488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1456378" y="4308394"/>
            <a:ext cx="625112" cy="27699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 –SMHW Quiz </a:t>
            </a:r>
            <a:endParaRPr lang="en-US" dirty="0"/>
          </a:p>
        </p:txBody>
      </p:sp>
      <p:sp>
        <p:nvSpPr>
          <p:cNvPr id="204" name="TextBox 203"/>
          <p:cNvSpPr txBox="1"/>
          <p:nvPr/>
        </p:nvSpPr>
        <p:spPr>
          <a:xfrm>
            <a:off x="4089017" y="3425877"/>
            <a:ext cx="625112" cy="27699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 –SMHW Quiz </a:t>
            </a:r>
            <a:endParaRPr lang="en-US" dirty="0"/>
          </a:p>
        </p:txBody>
      </p: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092279" y="3724026"/>
            <a:ext cx="2284" cy="17220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92692" y="3732315"/>
            <a:ext cx="2284" cy="17220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224645" y="2453452"/>
            <a:ext cx="625112" cy="27699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 –SMHW Quiz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732961D139D4B91592E484C4CEA72" ma:contentTypeVersion="12" ma:contentTypeDescription="Create a new document." ma:contentTypeScope="" ma:versionID="79f938befa871ba392633763862aa9c0">
  <xsd:schema xmlns:xsd="http://www.w3.org/2001/XMLSchema" xmlns:xs="http://www.w3.org/2001/XMLSchema" xmlns:p="http://schemas.microsoft.com/office/2006/metadata/properties" xmlns:ns2="ec27fcd9-f279-4820-b8d5-c0c995a7061e" xmlns:ns3="f546131d-ecdf-4446-bca6-0ffd33f05779" targetNamespace="http://schemas.microsoft.com/office/2006/metadata/properties" ma:root="true" ma:fieldsID="9be778f2d97d02ae47d1c6d387b8e31d" ns2:_="" ns3:_="">
    <xsd:import namespace="ec27fcd9-f279-4820-b8d5-c0c995a7061e"/>
    <xsd:import namespace="f546131d-ecdf-4446-bca6-0ffd33f057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7fcd9-f279-4820-b8d5-c0c995a70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46131d-ecdf-4446-bca6-0ffd33f05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C1DB43-A94E-46D4-B12A-47846AD18F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E6D3D9-1898-474B-B6A5-286835F7F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27fcd9-f279-4820-b8d5-c0c995a7061e"/>
    <ds:schemaRef ds:uri="f546131d-ecdf-4446-bca6-0ffd33f05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7BBCE2-1DF2-44A5-AA2B-993771FAD039}">
  <ds:schemaRefs>
    <ds:schemaRef ds:uri="http://schemas.microsoft.com/office/infopath/2007/PartnerControls"/>
    <ds:schemaRef ds:uri="baff96f5-a7d4-4f1d-8526-ffc6a0e3c1dd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2ae8b9b8-deb7-4e47-ba09-cc2898df0d8c"/>
    <ds:schemaRef ds:uri="http://purl.org/dc/terms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1178</TotalTime>
  <Words>355</Words>
  <Application>Microsoft Office PowerPoint</Application>
  <PresentationFormat>A4 Paper (210x297 mm)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 Personal Development – Preparing you for life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1714</cp:revision>
  <dcterms:created xsi:type="dcterms:W3CDTF">2019-07-02T10:31:49Z</dcterms:created>
  <dcterms:modified xsi:type="dcterms:W3CDTF">2021-11-09T14:14:46Z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0x0101003F6732961D139D4B91592E484C4CEA72</vt:lpwstr>
  </property>
</Properties>
</file>