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256" r:id="rId5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00CC"/>
    <a:srgbClr val="F6F6F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593" autoAdjust="0"/>
    <p:restoredTop sz="94660"/>
  </p:normalViewPr>
  <p:slideViewPr>
    <p:cSldViewPr snapToGrid="0">
      <p:cViewPr>
        <p:scale>
          <a:sx n="125" d="100"/>
          <a:sy n="125" d="100"/>
        </p:scale>
        <p:origin x="1158" y="-45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8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1451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94781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9056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14950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4362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03585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9419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741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83045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4212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BFD676-D3C3-4AA9-9270-1CC973D195A6}" type="datetimeFigureOut">
              <a:rPr lang="en-GB" smtClean="0"/>
              <a:t>02/03/2022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FF0F16-4201-4FCD-B7CA-23BD0A2E0C6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399469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6F6F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6858000" cy="692801"/>
          </a:xfrm>
          <a:solidFill>
            <a:srgbClr val="9900CC"/>
          </a:solidFill>
        </p:spPr>
        <p:txBody>
          <a:bodyPr>
            <a:noAutofit/>
          </a:bodyPr>
          <a:lstStyle/>
          <a:p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The BHS </a:t>
            </a:r>
            <a:r>
              <a:rPr lang="en-GB" sz="4400" dirty="0">
                <a:solidFill>
                  <a:schemeClr val="bg1"/>
                </a:solidFill>
                <a:latin typeface="Waltograph UI" panose="03080602000000000000" pitchFamily="66" charset="0"/>
              </a:rPr>
              <a:t>L</a:t>
            </a:r>
            <a:r>
              <a:rPr lang="en-GB" sz="4400" dirty="0" smtClean="0">
                <a:solidFill>
                  <a:schemeClr val="bg1"/>
                </a:solidFill>
                <a:latin typeface="Waltograph UI" panose="03080602000000000000" pitchFamily="66" charset="0"/>
              </a:rPr>
              <a:t>earning Journey</a:t>
            </a:r>
            <a:endParaRPr lang="en-GB" sz="4400" dirty="0">
              <a:solidFill>
                <a:schemeClr val="bg1"/>
              </a:solidFill>
              <a:latin typeface="Waltograph UI" panose="03080602000000000000" pitchFamily="66" charset="0"/>
            </a:endParaRPr>
          </a:p>
        </p:txBody>
      </p:sp>
      <p:sp>
        <p:nvSpPr>
          <p:cNvPr id="248" name="AutoShape 2" descr="Image result for road carto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grpSp>
        <p:nvGrpSpPr>
          <p:cNvPr id="255" name="Group 254"/>
          <p:cNvGrpSpPr/>
          <p:nvPr/>
        </p:nvGrpSpPr>
        <p:grpSpPr>
          <a:xfrm>
            <a:off x="99486" y="2969963"/>
            <a:ext cx="6758514" cy="6392546"/>
            <a:chOff x="99486" y="2969963"/>
            <a:chExt cx="6758514" cy="6392546"/>
          </a:xfrm>
        </p:grpSpPr>
        <p:pic>
          <p:nvPicPr>
            <p:cNvPr id="250" name="Picture 249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 flipV="1">
              <a:off x="307975" y="6916163"/>
              <a:ext cx="6550025" cy="2446346"/>
            </a:xfrm>
            <a:prstGeom prst="rect">
              <a:avLst/>
            </a:prstGeom>
          </p:spPr>
        </p:pic>
        <p:pic>
          <p:nvPicPr>
            <p:cNvPr id="251" name="Picture 25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99486" y="3945855"/>
              <a:ext cx="6510320" cy="2446346"/>
            </a:xfrm>
            <a:prstGeom prst="rect">
              <a:avLst/>
            </a:prstGeom>
          </p:spPr>
        </p:pic>
        <p:pic>
          <p:nvPicPr>
            <p:cNvPr id="253" name="Picture 252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flipH="1">
              <a:off x="307975" y="5951732"/>
              <a:ext cx="2471320" cy="1469979"/>
            </a:xfrm>
            <a:prstGeom prst="rect">
              <a:avLst/>
            </a:prstGeom>
          </p:spPr>
        </p:pic>
        <p:pic>
          <p:nvPicPr>
            <p:cNvPr id="254" name="Picture 253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96647" y="2969963"/>
              <a:ext cx="2152692" cy="1440794"/>
            </a:xfrm>
            <a:prstGeom prst="rect">
              <a:avLst/>
            </a:prstGeom>
          </p:spPr>
        </p:pic>
      </p:grpSp>
      <p:sp>
        <p:nvSpPr>
          <p:cNvPr id="256" name="Oval 255"/>
          <p:cNvSpPr/>
          <p:nvPr/>
        </p:nvSpPr>
        <p:spPr>
          <a:xfrm>
            <a:off x="5937640" y="8863781"/>
            <a:ext cx="920360" cy="628055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Transition Process begins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7" name="TextBox 256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596647" y="8405639"/>
            <a:ext cx="12604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/>
              <a:t>Meet our </a:t>
            </a:r>
            <a:r>
              <a:rPr lang="en-US" sz="800" dirty="0" smtClean="0"/>
              <a:t>teaching, support staff, pastoral leaders</a:t>
            </a:r>
          </a:p>
          <a:p>
            <a:pPr algn="ctr"/>
            <a:r>
              <a:rPr lang="en-US" sz="800" dirty="0" smtClean="0"/>
              <a:t> and SLT</a:t>
            </a:r>
            <a:endParaRPr lang="en-US" sz="800" dirty="0"/>
          </a:p>
        </p:txBody>
      </p:sp>
      <p:sp>
        <p:nvSpPr>
          <p:cNvPr id="258" name="TextBox 257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447756" y="9450689"/>
            <a:ext cx="14974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Learn about our ethos and what it looks like in practice</a:t>
            </a:r>
            <a:endParaRPr lang="en-US" sz="800" dirty="0"/>
          </a:p>
        </p:txBody>
      </p:sp>
      <p:sp>
        <p:nvSpPr>
          <p:cNvPr id="259" name="TextBox 25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4843029" y="9415711"/>
            <a:ext cx="12245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Meet our Head Boy and Girl and Senior prefect team</a:t>
            </a:r>
            <a:endParaRPr lang="en-US" sz="800" dirty="0"/>
          </a:p>
        </p:txBody>
      </p:sp>
      <p:sp>
        <p:nvSpPr>
          <p:cNvPr id="260" name="TextBox 25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3342347" y="8481244"/>
            <a:ext cx="113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Start to embed an enthusiasm and thirst for learning</a:t>
            </a:r>
            <a:endParaRPr lang="en-US" sz="800" dirty="0"/>
          </a:p>
        </p:txBody>
      </p:sp>
      <p:sp>
        <p:nvSpPr>
          <p:cNvPr id="262" name="Oval 261"/>
          <p:cNvSpPr/>
          <p:nvPr/>
        </p:nvSpPr>
        <p:spPr>
          <a:xfrm>
            <a:off x="2307802" y="880933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cxnSp>
        <p:nvCxnSpPr>
          <p:cNvPr id="263" name="Straight Connector 26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779620" y="8061707"/>
            <a:ext cx="416511" cy="202119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6" name="Straight Connector 26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1490236" y="7687876"/>
            <a:ext cx="184849" cy="35519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7" name="Straight Connector 266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H="1" flipV="1">
            <a:off x="2196278" y="7561083"/>
            <a:ext cx="60494" cy="371063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8" name="Straight Connector 26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896764" y="7568281"/>
            <a:ext cx="3051" cy="384507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9" name="Straight Connector 26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51130" y="7561083"/>
            <a:ext cx="24515" cy="429701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3" name="Oval 272"/>
          <p:cNvSpPr/>
          <p:nvPr/>
        </p:nvSpPr>
        <p:spPr>
          <a:xfrm>
            <a:off x="4752342" y="6687919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Autumn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85" name="Rectangle 284"/>
          <p:cNvSpPr/>
          <p:nvPr/>
        </p:nvSpPr>
        <p:spPr>
          <a:xfrm>
            <a:off x="229003" y="8506624"/>
            <a:ext cx="1198839" cy="579233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8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  <a:endParaRPr lang="en-GB" sz="800" dirty="0">
              <a:solidFill>
                <a:schemeClr val="tx1"/>
              </a:solidFill>
            </a:endParaRPr>
          </a:p>
          <a:p>
            <a:r>
              <a:rPr lang="en-GB" sz="800" dirty="0" smtClean="0">
                <a:solidFill>
                  <a:schemeClr val="tx1"/>
                </a:solidFill>
              </a:rPr>
              <a:t>Topic: </a:t>
            </a:r>
            <a:r>
              <a:rPr lang="en-GB" sz="800" b="1" dirty="0" smtClean="0">
                <a:solidFill>
                  <a:schemeClr val="tx1"/>
                </a:solidFill>
              </a:rPr>
              <a:t>Understanding Drama</a:t>
            </a:r>
            <a:r>
              <a:rPr lang="en-GB" sz="800" dirty="0" smtClean="0">
                <a:solidFill>
                  <a:schemeClr val="tx1"/>
                </a:solidFill>
              </a:rPr>
              <a:t> – task based assessments</a:t>
            </a:r>
            <a:r>
              <a:rPr lang="en-GB" sz="800" b="1" dirty="0" smtClean="0">
                <a:solidFill>
                  <a:schemeClr val="tx1"/>
                </a:solidFill>
              </a:rPr>
              <a:t> </a:t>
            </a:r>
            <a:endParaRPr lang="en-GB" sz="800" dirty="0" smtClean="0">
              <a:solidFill>
                <a:schemeClr val="tx1"/>
              </a:solidFill>
            </a:endParaRPr>
          </a:p>
          <a:p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88" name="Rectangle 287"/>
          <p:cNvSpPr/>
          <p:nvPr/>
        </p:nvSpPr>
        <p:spPr>
          <a:xfrm>
            <a:off x="6067598" y="6796691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Approaches to devising</a:t>
            </a:r>
            <a:r>
              <a:rPr lang="en-GB" sz="800" dirty="0" smtClean="0">
                <a:solidFill>
                  <a:schemeClr val="tx1"/>
                </a:solidFill>
              </a:rPr>
              <a:t> – </a:t>
            </a:r>
            <a:r>
              <a:rPr lang="en-GB" sz="700" dirty="0" smtClean="0">
                <a:solidFill>
                  <a:schemeClr val="tx1"/>
                </a:solidFill>
              </a:rPr>
              <a:t>written assessment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289" name="Straight Connector 28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590085" y="655728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164777" y="5516275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2" name="Straight Connector 29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526878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3" name="Straight Connector 29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088974" y="655728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4" name="Straight Connector 29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593719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5" name="Straight Connector 29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085577" y="6564723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6" name="Oval 295"/>
          <p:cNvSpPr/>
          <p:nvPr/>
        </p:nvSpPr>
        <p:spPr>
          <a:xfrm>
            <a:off x="815359" y="5668883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298" name="Rectangle 297"/>
          <p:cNvSpPr/>
          <p:nvPr/>
        </p:nvSpPr>
        <p:spPr>
          <a:xfrm>
            <a:off x="36721" y="5697693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Practical assessment </a:t>
            </a:r>
            <a:r>
              <a:rPr lang="en-GB" sz="600" dirty="0" smtClean="0">
                <a:solidFill>
                  <a:schemeClr val="tx1"/>
                </a:solidFill>
              </a:rPr>
              <a:t>–Theme ‘Holidays from Hell’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99" name="Oval 298"/>
          <p:cNvSpPr/>
          <p:nvPr/>
        </p:nvSpPr>
        <p:spPr>
          <a:xfrm>
            <a:off x="4816479" y="4751596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Spring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1" name="Rectangle 300"/>
          <p:cNvSpPr/>
          <p:nvPr/>
        </p:nvSpPr>
        <p:spPr>
          <a:xfrm>
            <a:off x="6039719" y="4942044"/>
            <a:ext cx="718498" cy="68484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</a:p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Practical assessment</a:t>
            </a:r>
            <a:r>
              <a:rPr lang="en-GB" sz="700" dirty="0" smtClean="0">
                <a:solidFill>
                  <a:schemeClr val="tx1"/>
                </a:solidFill>
              </a:rPr>
              <a:t> – </a:t>
            </a:r>
            <a:r>
              <a:rPr lang="en-GB" sz="600" dirty="0" smtClean="0">
                <a:solidFill>
                  <a:schemeClr val="tx1"/>
                </a:solidFill>
              </a:rPr>
              <a:t>theme ‘Eastern Problems’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302" name="Oval 301"/>
          <p:cNvSpPr/>
          <p:nvPr/>
        </p:nvSpPr>
        <p:spPr>
          <a:xfrm>
            <a:off x="676108" y="3711292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1</a:t>
            </a:r>
            <a:endParaRPr lang="en-US" sz="1200" b="1" dirty="0">
              <a:solidFill>
                <a:schemeClr val="tx1"/>
              </a:solidFill>
            </a:endParaRPr>
          </a:p>
        </p:txBody>
      </p:sp>
      <p:pic>
        <p:nvPicPr>
          <p:cNvPr id="306" name="Picture 30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8460" y="1596755"/>
            <a:ext cx="5591175" cy="1800225"/>
          </a:xfrm>
          <a:prstGeom prst="rect">
            <a:avLst/>
          </a:prstGeom>
        </p:spPr>
      </p:pic>
      <p:sp>
        <p:nvSpPr>
          <p:cNvPr id="304" name="Oval 303"/>
          <p:cNvSpPr/>
          <p:nvPr/>
        </p:nvSpPr>
        <p:spPr>
          <a:xfrm>
            <a:off x="216716" y="254311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7 Preparation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03" name="Oval 302"/>
          <p:cNvSpPr/>
          <p:nvPr/>
        </p:nvSpPr>
        <p:spPr>
          <a:xfrm>
            <a:off x="4806381" y="256152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 smtClean="0">
                <a:solidFill>
                  <a:schemeClr val="tx1"/>
                </a:solidFill>
              </a:rPr>
              <a:t>Year 7 Summer Term 2</a:t>
            </a:r>
            <a:endParaRPr lang="en-US" sz="1200" b="1" dirty="0">
              <a:solidFill>
                <a:schemeClr val="tx1"/>
              </a:solidFill>
            </a:endParaRPr>
          </a:p>
        </p:txBody>
      </p:sp>
      <p:sp>
        <p:nvSpPr>
          <p:cNvPr id="308" name="Rectangle 307"/>
          <p:cNvSpPr/>
          <p:nvPr/>
        </p:nvSpPr>
        <p:spPr>
          <a:xfrm>
            <a:off x="5177701" y="840759"/>
            <a:ext cx="90329" cy="1058629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7" name="Pentagon 306"/>
          <p:cNvSpPr/>
          <p:nvPr/>
        </p:nvSpPr>
        <p:spPr>
          <a:xfrm>
            <a:off x="5048839" y="938954"/>
            <a:ext cx="1216512" cy="329988"/>
          </a:xfrm>
          <a:prstGeom prst="homePlate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Year 8 this way!</a:t>
            </a:r>
            <a:endParaRPr lang="en-GB" sz="1100" dirty="0"/>
          </a:p>
        </p:txBody>
      </p:sp>
      <p:cxnSp>
        <p:nvCxnSpPr>
          <p:cNvPr id="309" name="Straight Connector 30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58672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0" name="Straight Connector 309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2788" y="555235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3" name="Straight Connector 31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7236" y="552552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4" name="Straight Connector 31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196470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5" name="Straight Connector 31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53574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6" name="Straight Connector 31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73891" y="456175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8" name="Straight Connector 317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0798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9" name="Straight Connector 318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41476" y="455139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2" name="Straight Connector 32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043241" y="355487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3" name="Straight Connector 32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640674" y="3535321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4" name="Straight Connector 32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285772" y="3553278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5" name="Straight Connector 32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991020" y="3553470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6" name="Straight Connector 325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649557" y="359713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8" name="Rectangle 327"/>
          <p:cNvSpPr/>
          <p:nvPr/>
        </p:nvSpPr>
        <p:spPr>
          <a:xfrm>
            <a:off x="6008465" y="2533395"/>
            <a:ext cx="799317" cy="927221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Assessment:</a:t>
            </a:r>
            <a:r>
              <a:rPr lang="en-GB" sz="800" dirty="0" smtClean="0">
                <a:solidFill>
                  <a:schemeClr val="tx1"/>
                </a:solidFill>
              </a:rPr>
              <a:t> Project will run through Summer 2 – teacher assessment of progress</a:t>
            </a:r>
            <a:endParaRPr lang="en-GB" sz="800" b="1" dirty="0" smtClean="0">
              <a:solidFill>
                <a:schemeClr val="tx1"/>
              </a:solidFill>
            </a:endParaRPr>
          </a:p>
        </p:txBody>
      </p:sp>
      <p:cxnSp>
        <p:nvCxnSpPr>
          <p:cNvPr id="331" name="Straight Connector 330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2461385" y="2560219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2" name="Straight Connector 331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124656" y="257198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3" name="Straight Connector 332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228041" y="2564977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4" name="Straight Connector 333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4724425" y="2547064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5" name="Straight Connector 334">
            <a:extLst>
              <a:ext uri="{FF2B5EF4-FFF2-40B4-BE49-F238E27FC236}">
                <a16:creationId xmlns:a16="http://schemas.microsoft.com/office/drawing/2014/main" id="{12ABD505-175E-A541-AEFE-152268C0ADBA}"/>
              </a:ext>
            </a:extLst>
          </p:cNvPr>
          <p:cNvCxnSpPr>
            <a:cxnSpLocks/>
          </p:cNvCxnSpPr>
          <p:nvPr/>
        </p:nvCxnSpPr>
        <p:spPr>
          <a:xfrm flipV="1">
            <a:off x="3676069" y="2564976"/>
            <a:ext cx="6562" cy="415755"/>
          </a:xfrm>
          <a:prstGeom prst="line">
            <a:avLst/>
          </a:prstGeom>
          <a:ln w="19050">
            <a:solidFill>
              <a:srgbClr val="002060"/>
            </a:solidFill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6" name="Oval 335"/>
          <p:cNvSpPr/>
          <p:nvPr/>
        </p:nvSpPr>
        <p:spPr>
          <a:xfrm>
            <a:off x="3976378" y="1345777"/>
            <a:ext cx="1185298" cy="810629"/>
          </a:xfrm>
          <a:prstGeom prst="ellipse">
            <a:avLst/>
          </a:prstGeom>
          <a:solidFill>
            <a:srgbClr val="F6F6F6"/>
          </a:solidFill>
          <a:ln w="57150"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 smtClean="0">
                <a:solidFill>
                  <a:schemeClr val="tx1"/>
                </a:solidFill>
              </a:rPr>
              <a:t>End of Year Assessment</a:t>
            </a:r>
            <a:endParaRPr lang="en-US" sz="1000" b="1" dirty="0">
              <a:solidFill>
                <a:schemeClr val="tx1"/>
              </a:solidFill>
            </a:endParaRPr>
          </a:p>
        </p:txBody>
      </p:sp>
      <p:sp>
        <p:nvSpPr>
          <p:cNvPr id="339" name="TextBox 338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6409" y="1693151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Revision techniques shared</a:t>
            </a:r>
          </a:p>
          <a:p>
            <a:pPr algn="ctr"/>
            <a:r>
              <a:rPr lang="en-US" sz="800" dirty="0" smtClean="0"/>
              <a:t> and modelled</a:t>
            </a:r>
            <a:endParaRPr lang="en-US" sz="800" dirty="0"/>
          </a:p>
        </p:txBody>
      </p:sp>
      <p:sp>
        <p:nvSpPr>
          <p:cNvPr id="340" name="TextBox 339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1099605" y="1383603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Practice questions completed and assessed</a:t>
            </a:r>
            <a:endParaRPr lang="en-US" sz="800" dirty="0"/>
          </a:p>
        </p:txBody>
      </p:sp>
      <p:sp>
        <p:nvSpPr>
          <p:cNvPr id="341" name="TextBox 340">
            <a:extLst>
              <a:ext uri="{FF2B5EF4-FFF2-40B4-BE49-F238E27FC236}">
                <a16:creationId xmlns:a16="http://schemas.microsoft.com/office/drawing/2014/main" id="{C4A79582-07C9-724E-B8B3-9661E7D84670}"/>
              </a:ext>
            </a:extLst>
          </p:cNvPr>
          <p:cNvSpPr txBox="1"/>
          <p:nvPr/>
        </p:nvSpPr>
        <p:spPr>
          <a:xfrm>
            <a:off x="2350489" y="1573048"/>
            <a:ext cx="156145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800" dirty="0" smtClean="0"/>
              <a:t>Model answers unpicked and critiqued</a:t>
            </a:r>
            <a:endParaRPr lang="en-US" sz="800" dirty="0"/>
          </a:p>
        </p:txBody>
      </p:sp>
      <p:sp>
        <p:nvSpPr>
          <p:cNvPr id="76" name="Rectangle 75"/>
          <p:cNvSpPr/>
          <p:nvPr/>
        </p:nvSpPr>
        <p:spPr>
          <a:xfrm>
            <a:off x="1677741" y="9178877"/>
            <a:ext cx="919986" cy="69230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1: An Introduction to Drama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09365" y="7793891"/>
            <a:ext cx="4768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</a:t>
            </a:r>
            <a:r>
              <a:rPr lang="en-GB" sz="600" smtClean="0"/>
              <a:t>is drama?</a:t>
            </a:r>
            <a:endParaRPr lang="en-GB" sz="600" dirty="0"/>
          </a:p>
        </p:txBody>
      </p:sp>
      <p:sp>
        <p:nvSpPr>
          <p:cNvPr id="78" name="TextBox 77"/>
          <p:cNvSpPr txBox="1"/>
          <p:nvPr/>
        </p:nvSpPr>
        <p:spPr>
          <a:xfrm>
            <a:off x="925030" y="7505227"/>
            <a:ext cx="59520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Expectations in Drama</a:t>
            </a:r>
            <a:endParaRPr lang="en-GB" sz="600" dirty="0"/>
          </a:p>
        </p:txBody>
      </p:sp>
      <p:sp>
        <p:nvSpPr>
          <p:cNvPr id="79" name="TextBox 78"/>
          <p:cNvSpPr txBox="1"/>
          <p:nvPr/>
        </p:nvSpPr>
        <p:spPr>
          <a:xfrm>
            <a:off x="1697169" y="7366727"/>
            <a:ext cx="60697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Fundamental basics</a:t>
            </a:r>
            <a:endParaRPr lang="en-GB" sz="600" dirty="0"/>
          </a:p>
        </p:txBody>
      </p:sp>
      <p:sp>
        <p:nvSpPr>
          <p:cNvPr id="80" name="TextBox 79"/>
          <p:cNvSpPr txBox="1"/>
          <p:nvPr/>
        </p:nvSpPr>
        <p:spPr>
          <a:xfrm>
            <a:off x="2343755" y="7329118"/>
            <a:ext cx="62059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communicate ideas</a:t>
            </a:r>
            <a:endParaRPr lang="en-GB" sz="600" dirty="0"/>
          </a:p>
        </p:txBody>
      </p:sp>
      <p:sp>
        <p:nvSpPr>
          <p:cNvPr id="81" name="TextBox 80"/>
          <p:cNvSpPr txBox="1"/>
          <p:nvPr/>
        </p:nvSpPr>
        <p:spPr>
          <a:xfrm>
            <a:off x="3116822" y="7337190"/>
            <a:ext cx="715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Understanding the success criteria</a:t>
            </a:r>
            <a:endParaRPr lang="en-GB" sz="600" dirty="0"/>
          </a:p>
        </p:txBody>
      </p:sp>
      <p:sp>
        <p:nvSpPr>
          <p:cNvPr id="82" name="Rectangle 81"/>
          <p:cNvSpPr/>
          <p:nvPr/>
        </p:nvSpPr>
        <p:spPr>
          <a:xfrm>
            <a:off x="3577752" y="7902101"/>
            <a:ext cx="743793" cy="477667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83" name="Rectangle 82"/>
          <p:cNvSpPr/>
          <p:nvPr/>
        </p:nvSpPr>
        <p:spPr>
          <a:xfrm>
            <a:off x="4727706" y="7428255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2: Approaches to devising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84" name="TextBox 83"/>
          <p:cNvSpPr txBox="1"/>
          <p:nvPr/>
        </p:nvSpPr>
        <p:spPr>
          <a:xfrm>
            <a:off x="4584985" y="6332726"/>
            <a:ext cx="5059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devising?</a:t>
            </a:r>
            <a:endParaRPr lang="en-GB" sz="600" dirty="0"/>
          </a:p>
        </p:txBody>
      </p:sp>
      <p:sp>
        <p:nvSpPr>
          <p:cNvPr id="85" name="TextBox 84"/>
          <p:cNvSpPr txBox="1"/>
          <p:nvPr/>
        </p:nvSpPr>
        <p:spPr>
          <a:xfrm>
            <a:off x="4068451" y="6392406"/>
            <a:ext cx="59040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Approaches to devising</a:t>
            </a:r>
            <a:endParaRPr lang="en-GB" sz="600" dirty="0"/>
          </a:p>
        </p:txBody>
      </p:sp>
      <p:sp>
        <p:nvSpPr>
          <p:cNvPr id="86" name="TextBox 85"/>
          <p:cNvSpPr txBox="1"/>
          <p:nvPr/>
        </p:nvSpPr>
        <p:spPr>
          <a:xfrm>
            <a:off x="3571488" y="6377081"/>
            <a:ext cx="5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Benefits to devising</a:t>
            </a:r>
            <a:endParaRPr lang="en-GB" sz="600" dirty="0"/>
          </a:p>
        </p:txBody>
      </p:sp>
      <p:sp>
        <p:nvSpPr>
          <p:cNvPr id="87" name="TextBox 86"/>
          <p:cNvSpPr txBox="1"/>
          <p:nvPr/>
        </p:nvSpPr>
        <p:spPr>
          <a:xfrm>
            <a:off x="3078642" y="6374694"/>
            <a:ext cx="5059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Negatives of devising</a:t>
            </a:r>
            <a:endParaRPr lang="en-GB" sz="600" dirty="0"/>
          </a:p>
        </p:txBody>
      </p:sp>
      <p:sp>
        <p:nvSpPr>
          <p:cNvPr id="88" name="TextBox 87"/>
          <p:cNvSpPr txBox="1"/>
          <p:nvPr/>
        </p:nvSpPr>
        <p:spPr>
          <a:xfrm>
            <a:off x="2482298" y="6410825"/>
            <a:ext cx="695807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Implementation</a:t>
            </a:r>
            <a:endParaRPr lang="en-GB" sz="600" dirty="0"/>
          </a:p>
        </p:txBody>
      </p:sp>
      <p:sp>
        <p:nvSpPr>
          <p:cNvPr id="89" name="Rectangle 88"/>
          <p:cNvSpPr/>
          <p:nvPr/>
        </p:nvSpPr>
        <p:spPr>
          <a:xfrm>
            <a:off x="1798650" y="6947747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90" name="Rectangle 89"/>
          <p:cNvSpPr/>
          <p:nvPr/>
        </p:nvSpPr>
        <p:spPr>
          <a:xfrm>
            <a:off x="1692149" y="6167538"/>
            <a:ext cx="711149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3: Holidays from Hell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1" name="TextBox 90"/>
          <p:cNvSpPr txBox="1"/>
          <p:nvPr/>
        </p:nvSpPr>
        <p:spPr>
          <a:xfrm>
            <a:off x="1564817" y="5419176"/>
            <a:ext cx="65984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Holidays from hell and Drama</a:t>
            </a:r>
            <a:endParaRPr lang="en-GB" sz="600" dirty="0"/>
          </a:p>
        </p:txBody>
      </p:sp>
      <p:sp>
        <p:nvSpPr>
          <p:cNvPr id="92" name="TextBox 91"/>
          <p:cNvSpPr txBox="1"/>
          <p:nvPr/>
        </p:nvSpPr>
        <p:spPr>
          <a:xfrm>
            <a:off x="2219194" y="5401290"/>
            <a:ext cx="486840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skills</a:t>
            </a:r>
            <a:endParaRPr lang="en-GB" sz="600" dirty="0"/>
          </a:p>
        </p:txBody>
      </p:sp>
      <p:sp>
        <p:nvSpPr>
          <p:cNvPr id="93" name="TextBox 92"/>
          <p:cNvSpPr txBox="1"/>
          <p:nvPr/>
        </p:nvSpPr>
        <p:spPr>
          <a:xfrm>
            <a:off x="2723813" y="5379396"/>
            <a:ext cx="60383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with success</a:t>
            </a:r>
            <a:endParaRPr lang="en-GB" sz="600" dirty="0"/>
          </a:p>
        </p:txBody>
      </p:sp>
      <p:sp>
        <p:nvSpPr>
          <p:cNvPr id="94" name="TextBox 93"/>
          <p:cNvSpPr txBox="1"/>
          <p:nvPr/>
        </p:nvSpPr>
        <p:spPr>
          <a:xfrm>
            <a:off x="3223434" y="5421032"/>
            <a:ext cx="6038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Rehearsal and adaptation</a:t>
            </a:r>
            <a:endParaRPr lang="en-GB" sz="600" dirty="0"/>
          </a:p>
        </p:txBody>
      </p:sp>
      <p:sp>
        <p:nvSpPr>
          <p:cNvPr id="96" name="Rectangle 95"/>
          <p:cNvSpPr/>
          <p:nvPr/>
        </p:nvSpPr>
        <p:spPr>
          <a:xfrm>
            <a:off x="3691775" y="5968033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97" name="Rectangle 96"/>
          <p:cNvSpPr/>
          <p:nvPr/>
        </p:nvSpPr>
        <p:spPr>
          <a:xfrm>
            <a:off x="4276626" y="5258785"/>
            <a:ext cx="823200" cy="5625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4: Eastern Problems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98" name="TextBox 97"/>
          <p:cNvSpPr txBox="1"/>
          <p:nvPr/>
        </p:nvSpPr>
        <p:spPr>
          <a:xfrm>
            <a:off x="4773873" y="4355636"/>
            <a:ext cx="5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Different Eastern Problems</a:t>
            </a:r>
            <a:endParaRPr lang="en-GB" sz="600" dirty="0"/>
          </a:p>
        </p:txBody>
      </p:sp>
      <p:sp>
        <p:nvSpPr>
          <p:cNvPr id="99" name="TextBox 98"/>
          <p:cNvSpPr txBox="1"/>
          <p:nvPr/>
        </p:nvSpPr>
        <p:spPr>
          <a:xfrm>
            <a:off x="4209257" y="4375899"/>
            <a:ext cx="5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Research tasks</a:t>
            </a:r>
            <a:endParaRPr lang="en-GB" sz="600" dirty="0"/>
          </a:p>
        </p:txBody>
      </p:sp>
      <p:sp>
        <p:nvSpPr>
          <p:cNvPr id="100" name="TextBox 99"/>
          <p:cNvSpPr txBox="1"/>
          <p:nvPr/>
        </p:nvSpPr>
        <p:spPr>
          <a:xfrm>
            <a:off x="3647349" y="4401802"/>
            <a:ext cx="570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Monologues and dialogue</a:t>
            </a:r>
            <a:endParaRPr lang="en-GB" sz="600" dirty="0"/>
          </a:p>
        </p:txBody>
      </p:sp>
      <p:sp>
        <p:nvSpPr>
          <p:cNvPr id="101" name="TextBox 100"/>
          <p:cNvSpPr txBox="1"/>
          <p:nvPr/>
        </p:nvSpPr>
        <p:spPr>
          <a:xfrm>
            <a:off x="3203604" y="4388480"/>
            <a:ext cx="53451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Emotive language</a:t>
            </a:r>
            <a:endParaRPr lang="en-GB" sz="600" dirty="0"/>
          </a:p>
        </p:txBody>
      </p:sp>
      <p:sp>
        <p:nvSpPr>
          <p:cNvPr id="102" name="TextBox 101"/>
          <p:cNvSpPr txBox="1"/>
          <p:nvPr/>
        </p:nvSpPr>
        <p:spPr>
          <a:xfrm>
            <a:off x="2687857" y="4403046"/>
            <a:ext cx="5345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to success criteria</a:t>
            </a:r>
            <a:endParaRPr lang="en-GB" sz="600" dirty="0"/>
          </a:p>
        </p:txBody>
      </p:sp>
      <p:sp>
        <p:nvSpPr>
          <p:cNvPr id="103" name="Rectangle 102"/>
          <p:cNvSpPr/>
          <p:nvPr/>
        </p:nvSpPr>
        <p:spPr>
          <a:xfrm>
            <a:off x="1947125" y="4956845"/>
            <a:ext cx="723654" cy="409129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b="1" dirty="0" smtClean="0">
                <a:solidFill>
                  <a:schemeClr val="tx1"/>
                </a:solidFill>
              </a:rPr>
              <a:t>End of topic assessment </a:t>
            </a:r>
          </a:p>
        </p:txBody>
      </p:sp>
      <p:sp>
        <p:nvSpPr>
          <p:cNvPr id="104" name="Rectangle 103"/>
          <p:cNvSpPr/>
          <p:nvPr/>
        </p:nvSpPr>
        <p:spPr>
          <a:xfrm>
            <a:off x="78097" y="3966283"/>
            <a:ext cx="794865" cy="542380"/>
          </a:xfrm>
          <a:prstGeom prst="rect">
            <a:avLst/>
          </a:prstGeom>
          <a:solidFill>
            <a:srgbClr val="F6F6F6"/>
          </a:solidFill>
          <a:ln>
            <a:solidFill>
              <a:srgbClr val="99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TOPIC 3: Traditional Tales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05" name="TextBox 104"/>
          <p:cNvSpPr txBox="1"/>
          <p:nvPr/>
        </p:nvSpPr>
        <p:spPr>
          <a:xfrm>
            <a:off x="1402014" y="3438285"/>
            <a:ext cx="70398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are traditional tales</a:t>
            </a:r>
            <a:endParaRPr lang="en-GB" sz="600" dirty="0"/>
          </a:p>
        </p:txBody>
      </p:sp>
      <p:sp>
        <p:nvSpPr>
          <p:cNvPr id="106" name="TextBox 105"/>
          <p:cNvSpPr txBox="1"/>
          <p:nvPr/>
        </p:nvSpPr>
        <p:spPr>
          <a:xfrm>
            <a:off x="2099244" y="3382652"/>
            <a:ext cx="52190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Key features of a traditional tale</a:t>
            </a:r>
            <a:endParaRPr lang="en-GB" sz="600" dirty="0"/>
          </a:p>
        </p:txBody>
      </p:sp>
      <p:sp>
        <p:nvSpPr>
          <p:cNvPr id="107" name="TextBox 106"/>
          <p:cNvSpPr txBox="1"/>
          <p:nvPr/>
        </p:nvSpPr>
        <p:spPr>
          <a:xfrm>
            <a:off x="3352827" y="3414779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What is layering within drama?</a:t>
            </a:r>
            <a:endParaRPr lang="en-GB" sz="600" dirty="0"/>
          </a:p>
        </p:txBody>
      </p:sp>
      <p:sp>
        <p:nvSpPr>
          <p:cNvPr id="108" name="TextBox 107"/>
          <p:cNvSpPr txBox="1"/>
          <p:nvPr/>
        </p:nvSpPr>
        <p:spPr>
          <a:xfrm>
            <a:off x="2734115" y="3396980"/>
            <a:ext cx="61781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How to adapt a traditional tale</a:t>
            </a:r>
            <a:endParaRPr lang="en-GB" sz="600" dirty="0"/>
          </a:p>
        </p:txBody>
      </p:sp>
      <p:sp>
        <p:nvSpPr>
          <p:cNvPr id="109" name="TextBox 108"/>
          <p:cNvSpPr txBox="1"/>
          <p:nvPr/>
        </p:nvSpPr>
        <p:spPr>
          <a:xfrm>
            <a:off x="4112007" y="3426779"/>
            <a:ext cx="53575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Analysis of the success criteria</a:t>
            </a:r>
            <a:endParaRPr lang="en-GB" sz="600" dirty="0"/>
          </a:p>
        </p:txBody>
      </p:sp>
      <p:sp>
        <p:nvSpPr>
          <p:cNvPr id="110" name="TextBox 109"/>
          <p:cNvSpPr txBox="1"/>
          <p:nvPr/>
        </p:nvSpPr>
        <p:spPr>
          <a:xfrm>
            <a:off x="4213791" y="2271983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Creating a traditional tale</a:t>
            </a:r>
            <a:endParaRPr lang="en-GB" sz="600" dirty="0"/>
          </a:p>
        </p:txBody>
      </p:sp>
      <p:sp>
        <p:nvSpPr>
          <p:cNvPr id="111" name="TextBox 110"/>
          <p:cNvSpPr txBox="1"/>
          <p:nvPr/>
        </p:nvSpPr>
        <p:spPr>
          <a:xfrm>
            <a:off x="3712449" y="2395227"/>
            <a:ext cx="70059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Character building and plot plan</a:t>
            </a:r>
            <a:endParaRPr lang="en-GB" sz="600" dirty="0"/>
          </a:p>
        </p:txBody>
      </p:sp>
      <p:sp>
        <p:nvSpPr>
          <p:cNvPr id="112" name="TextBox 111"/>
          <p:cNvSpPr txBox="1"/>
          <p:nvPr/>
        </p:nvSpPr>
        <p:spPr>
          <a:xfrm>
            <a:off x="3116822" y="2423062"/>
            <a:ext cx="61283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Script writing </a:t>
            </a:r>
            <a:endParaRPr lang="en-GB" sz="600" dirty="0"/>
          </a:p>
        </p:txBody>
      </p:sp>
      <p:sp>
        <p:nvSpPr>
          <p:cNvPr id="113" name="TextBox 112"/>
          <p:cNvSpPr txBox="1"/>
          <p:nvPr/>
        </p:nvSpPr>
        <p:spPr>
          <a:xfrm>
            <a:off x="2521777" y="2463811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Devising and self assessment</a:t>
            </a:r>
            <a:endParaRPr lang="en-GB" sz="600" dirty="0"/>
          </a:p>
        </p:txBody>
      </p:sp>
      <p:sp>
        <p:nvSpPr>
          <p:cNvPr id="114" name="TextBox 113"/>
          <p:cNvSpPr txBox="1"/>
          <p:nvPr/>
        </p:nvSpPr>
        <p:spPr>
          <a:xfrm>
            <a:off x="1894538" y="2411840"/>
            <a:ext cx="70059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" dirty="0" smtClean="0"/>
              <a:t>Rehearsal and adaptation</a:t>
            </a:r>
            <a:endParaRPr lang="en-GB" sz="600" dirty="0"/>
          </a:p>
        </p:txBody>
      </p:sp>
    </p:spTree>
    <p:extLst>
      <p:ext uri="{BB962C8B-B14F-4D97-AF65-F5344CB8AC3E}">
        <p14:creationId xmlns:p14="http://schemas.microsoft.com/office/powerpoint/2010/main" val="29833523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BAE7ED6C182ED408A69B174A1B81E82" ma:contentTypeVersion="12" ma:contentTypeDescription="Create a new document." ma:contentTypeScope="" ma:versionID="aa76260394aed712cebcc6eaa66f0205">
  <xsd:schema xmlns:xsd="http://www.w3.org/2001/XMLSchema" xmlns:xs="http://www.w3.org/2001/XMLSchema" xmlns:p="http://schemas.microsoft.com/office/2006/metadata/properties" xmlns:ns2="91c74df8-1e46-45b4-bd67-b5e67cb8cfb2" xmlns:ns3="912e7bfb-0f1d-4096-82cb-c34f89414f40" targetNamespace="http://schemas.microsoft.com/office/2006/metadata/properties" ma:root="true" ma:fieldsID="04fb79c8f364c04189728febd3124141" ns2:_="" ns3:_="">
    <xsd:import namespace="91c74df8-1e46-45b4-bd67-b5e67cb8cfb2"/>
    <xsd:import namespace="912e7bfb-0f1d-4096-82cb-c34f89414f4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c74df8-1e46-45b4-bd67-b5e67cb8cfb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OCR" ma:index="1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4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12e7bfb-0f1d-4096-82cb-c34f89414f40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4D70883-23B5-44C5-89C8-99ACB2C86B7B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EEB582B7-8476-4B79-8BF7-7497EC575D0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1c74df8-1e46-45b4-bd67-b5e67cb8cfb2"/>
    <ds:schemaRef ds:uri="912e7bfb-0f1d-4096-82cb-c34f89414f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9F0F150-E0DC-42C5-9FD1-481A7B00AD56}">
  <ds:schemaRefs>
    <ds:schemaRef ds:uri="http://purl.org/dc/dcmitype/"/>
    <ds:schemaRef ds:uri="http://schemas.microsoft.com/office/2006/documentManagement/types"/>
    <ds:schemaRef ds:uri="http://purl.org/dc/elements/1.1/"/>
    <ds:schemaRef ds:uri="http://www.w3.org/XML/1998/namespace"/>
    <ds:schemaRef ds:uri="http://schemas.openxmlformats.org/package/2006/metadata/core-properties"/>
    <ds:schemaRef ds:uri="912e7bfb-0f1d-4096-82cb-c34f89414f40"/>
    <ds:schemaRef ds:uri="http://schemas.microsoft.com/office/infopath/2007/PartnerControls"/>
    <ds:schemaRef ds:uri="91c74df8-1e46-45b4-bd67-b5e67cb8cfb2"/>
    <ds:schemaRef ds:uri="http://schemas.microsoft.com/office/2006/metadata/properties"/>
    <ds:schemaRef ds:uri="http://purl.org/dc/terms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441</TotalTime>
  <Words>309</Words>
  <Application>Microsoft Office PowerPoint</Application>
  <PresentationFormat>A4 Paper (210x297 mm)</PresentationFormat>
  <Paragraphs>68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Waltograph UI</vt:lpstr>
      <vt:lpstr>Office Theme</vt:lpstr>
      <vt:lpstr>The BHS Learning Journey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Emma Starkey</dc:creator>
  <cp:lastModifiedBy>emily.campbell</cp:lastModifiedBy>
  <cp:revision>30</cp:revision>
  <dcterms:created xsi:type="dcterms:W3CDTF">2019-07-02T10:31:49Z</dcterms:created>
  <dcterms:modified xsi:type="dcterms:W3CDTF">2022-03-02T21:50:57Z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0x0101006BAE7ED6C182ED408A69B174A1B81E82</vt:lpwstr>
  </property>
</Properties>
</file>