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25" d="100"/>
          <a:sy n="125" d="100"/>
        </p:scale>
        <p:origin x="1158" y="-4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937640" y="8863781"/>
            <a:ext cx="920360" cy="628055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Transition Process begins 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596647" y="8405639"/>
            <a:ext cx="1260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</a:t>
            </a:r>
            <a:r>
              <a:rPr lang="en-US" sz="800" dirty="0" smtClean="0"/>
              <a:t>teaching, support staff, pastoral leaders</a:t>
            </a:r>
          </a:p>
          <a:p>
            <a:pPr algn="ctr"/>
            <a:r>
              <a:rPr lang="en-US" sz="800" dirty="0" smtClean="0"/>
              <a:t> and SLT</a:t>
            </a:r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447756" y="9450689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Learn about our ethos and what it looks like in practice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843029" y="9415711"/>
            <a:ext cx="1224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342347" y="8481244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Start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2307802" y="880933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6764" y="7568281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229003" y="8506624"/>
            <a:ext cx="1198839" cy="5792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</a:t>
            </a:r>
            <a:r>
              <a:rPr lang="en-GB" sz="800" b="1" dirty="0" smtClean="0">
                <a:solidFill>
                  <a:schemeClr val="tx1"/>
                </a:solidFill>
              </a:rPr>
              <a:t>Understanding Drama</a:t>
            </a:r>
            <a:r>
              <a:rPr lang="en-GB" sz="800" dirty="0" smtClean="0">
                <a:solidFill>
                  <a:schemeClr val="tx1"/>
                </a:solidFill>
              </a:rPr>
              <a:t> – task based assessments</a:t>
            </a:r>
            <a:r>
              <a:rPr lang="en-GB" sz="800" b="1" dirty="0" smtClean="0">
                <a:solidFill>
                  <a:schemeClr val="tx1"/>
                </a:solidFill>
              </a:rPr>
              <a:t> </a:t>
            </a:r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67598" y="6796691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Approaches to devising</a:t>
            </a:r>
            <a:r>
              <a:rPr lang="en-GB" sz="800" dirty="0" smtClean="0">
                <a:solidFill>
                  <a:schemeClr val="tx1"/>
                </a:solidFill>
              </a:rPr>
              <a:t> – </a:t>
            </a:r>
            <a:r>
              <a:rPr lang="en-GB" sz="700" dirty="0" smtClean="0">
                <a:solidFill>
                  <a:schemeClr val="tx1"/>
                </a:solidFill>
              </a:rPr>
              <a:t>written assessment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36721" y="5697693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Practical assessment </a:t>
            </a:r>
            <a:r>
              <a:rPr lang="en-GB" sz="600" dirty="0" smtClean="0">
                <a:solidFill>
                  <a:schemeClr val="tx1"/>
                </a:solidFill>
              </a:rPr>
              <a:t>–Theme ‘Holidays from Hell’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Practical assessment</a:t>
            </a:r>
            <a:r>
              <a:rPr lang="en-GB" sz="700" dirty="0" smtClean="0">
                <a:solidFill>
                  <a:schemeClr val="tx1"/>
                </a:solidFill>
              </a:rPr>
              <a:t> – </a:t>
            </a:r>
            <a:r>
              <a:rPr lang="en-GB" sz="600" dirty="0" smtClean="0">
                <a:solidFill>
                  <a:schemeClr val="tx1"/>
                </a:solidFill>
              </a:rPr>
              <a:t>theme ‘Eastern Problems’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676108" y="371129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7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7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8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355487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85772" y="355327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91020" y="355347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49557" y="359713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08465" y="2533395"/>
            <a:ext cx="799317" cy="92722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  <a:r>
              <a:rPr lang="en-GB" sz="800" dirty="0" smtClean="0">
                <a:solidFill>
                  <a:schemeClr val="tx1"/>
                </a:solidFill>
              </a:rPr>
              <a:t> Project will run through Summer 2 – teacher assessment of progress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61385" y="256021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24656" y="257198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28041" y="256497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24425" y="25470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6069" y="256497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76" name="Rectangle 75"/>
          <p:cNvSpPr/>
          <p:nvPr/>
        </p:nvSpPr>
        <p:spPr>
          <a:xfrm>
            <a:off x="1677741" y="9178877"/>
            <a:ext cx="919986" cy="6923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1: An Introduction to Drama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09365" y="7793891"/>
            <a:ext cx="476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</a:t>
            </a:r>
            <a:r>
              <a:rPr lang="en-GB" sz="600" smtClean="0"/>
              <a:t>is drama?</a:t>
            </a:r>
            <a:endParaRPr lang="en-GB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925030" y="7505227"/>
            <a:ext cx="595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Expectations in Drama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1697169" y="7366727"/>
            <a:ext cx="60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Fundamental basics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2343755" y="7329118"/>
            <a:ext cx="620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communicate ideas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3116822" y="7337190"/>
            <a:ext cx="715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Understanding the success criteria</a:t>
            </a:r>
            <a:endParaRPr lang="en-GB" sz="600" dirty="0"/>
          </a:p>
        </p:txBody>
      </p:sp>
      <p:sp>
        <p:nvSpPr>
          <p:cNvPr id="82" name="Rectangle 81"/>
          <p:cNvSpPr/>
          <p:nvPr/>
        </p:nvSpPr>
        <p:spPr>
          <a:xfrm>
            <a:off x="3577752" y="7902101"/>
            <a:ext cx="743793" cy="4776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727706" y="7428255"/>
            <a:ext cx="823200" cy="562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2: Approaches to devising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584985" y="6332726"/>
            <a:ext cx="505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devising?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4068451" y="6392406"/>
            <a:ext cx="590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Approaches to devising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3571488" y="6377081"/>
            <a:ext cx="5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Benefits to devising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078642" y="6374694"/>
            <a:ext cx="50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Negatives of devising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482298" y="6410825"/>
            <a:ext cx="6958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Implementation</a:t>
            </a:r>
            <a:endParaRPr lang="en-GB" sz="600" dirty="0"/>
          </a:p>
        </p:txBody>
      </p:sp>
      <p:sp>
        <p:nvSpPr>
          <p:cNvPr id="89" name="Rectangle 88"/>
          <p:cNvSpPr/>
          <p:nvPr/>
        </p:nvSpPr>
        <p:spPr>
          <a:xfrm>
            <a:off x="1798650" y="6947747"/>
            <a:ext cx="723654" cy="4091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692149" y="6167538"/>
            <a:ext cx="711149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3: Holidays from Hell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564817" y="5419176"/>
            <a:ext cx="659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Holidays from hell and Drama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2219194" y="5401290"/>
            <a:ext cx="48684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Key skills</a:t>
            </a:r>
            <a:endParaRPr lang="en-GB" sz="600" dirty="0"/>
          </a:p>
        </p:txBody>
      </p:sp>
      <p:sp>
        <p:nvSpPr>
          <p:cNvPr id="93" name="TextBox 92"/>
          <p:cNvSpPr txBox="1"/>
          <p:nvPr/>
        </p:nvSpPr>
        <p:spPr>
          <a:xfrm>
            <a:off x="2723813" y="5379396"/>
            <a:ext cx="6038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Devising with success</a:t>
            </a:r>
            <a:endParaRPr lang="en-GB" sz="600" dirty="0"/>
          </a:p>
        </p:txBody>
      </p:sp>
      <p:sp>
        <p:nvSpPr>
          <p:cNvPr id="94" name="TextBox 93"/>
          <p:cNvSpPr txBox="1"/>
          <p:nvPr/>
        </p:nvSpPr>
        <p:spPr>
          <a:xfrm>
            <a:off x="3223434" y="5421032"/>
            <a:ext cx="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Rehearsal and adaptation</a:t>
            </a:r>
            <a:endParaRPr lang="en-GB" sz="600" dirty="0"/>
          </a:p>
        </p:txBody>
      </p:sp>
      <p:sp>
        <p:nvSpPr>
          <p:cNvPr id="96" name="Rectangle 95"/>
          <p:cNvSpPr/>
          <p:nvPr/>
        </p:nvSpPr>
        <p:spPr>
          <a:xfrm>
            <a:off x="3691775" y="5968033"/>
            <a:ext cx="723654" cy="4091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4276626" y="5258785"/>
            <a:ext cx="823200" cy="562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4: Eastern Problems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773873" y="4355636"/>
            <a:ext cx="5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Different Eastern Problems</a:t>
            </a:r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4209257" y="4375899"/>
            <a:ext cx="534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Research tasks</a:t>
            </a:r>
            <a:endParaRPr lang="en-GB" sz="600" dirty="0"/>
          </a:p>
        </p:txBody>
      </p:sp>
      <p:sp>
        <p:nvSpPr>
          <p:cNvPr id="100" name="TextBox 99"/>
          <p:cNvSpPr txBox="1"/>
          <p:nvPr/>
        </p:nvSpPr>
        <p:spPr>
          <a:xfrm>
            <a:off x="3647349" y="4401802"/>
            <a:ext cx="570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Monologues and dialogue</a:t>
            </a:r>
            <a:endParaRPr lang="en-GB" sz="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203604" y="4388480"/>
            <a:ext cx="534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Emotive language</a:t>
            </a:r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687857" y="4403046"/>
            <a:ext cx="5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Devising to success criteria</a:t>
            </a:r>
            <a:endParaRPr lang="en-GB" sz="600" dirty="0"/>
          </a:p>
        </p:txBody>
      </p:sp>
      <p:sp>
        <p:nvSpPr>
          <p:cNvPr id="103" name="Rectangle 102"/>
          <p:cNvSpPr/>
          <p:nvPr/>
        </p:nvSpPr>
        <p:spPr>
          <a:xfrm>
            <a:off x="1947125" y="4956845"/>
            <a:ext cx="723654" cy="4091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78097" y="3966283"/>
            <a:ext cx="794865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3: Traditional Tales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402014" y="3438285"/>
            <a:ext cx="703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traditional tales</a:t>
            </a:r>
            <a:endParaRPr lang="en-GB" sz="6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099244" y="3382652"/>
            <a:ext cx="52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Key features of a traditional tale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352827" y="3414779"/>
            <a:ext cx="70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layering within drama?</a:t>
            </a:r>
            <a:endParaRPr lang="en-GB" sz="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734115" y="3396980"/>
            <a:ext cx="617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adapt a traditional tale</a:t>
            </a:r>
            <a:endParaRPr lang="en-GB" sz="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4112007" y="3426779"/>
            <a:ext cx="535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Analysis of the success criteria</a:t>
            </a:r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4213791" y="2271983"/>
            <a:ext cx="70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Creating a traditional tale</a:t>
            </a:r>
            <a:endParaRPr lang="en-GB" sz="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3712449" y="2395227"/>
            <a:ext cx="700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Character building and plot plan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116822" y="2423062"/>
            <a:ext cx="6128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Script writing 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521777" y="2463811"/>
            <a:ext cx="70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Devising and self assessment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894538" y="2411840"/>
            <a:ext cx="70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Rehearsal and adaptation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D70883-23B5-44C5-89C8-99ACB2C86B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B582B7-8476-4B79-8BF7-7497EC575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F0F150-E0DC-42C5-9FD1-481A7B00AD56}">
  <ds:schemaRefs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912e7bfb-0f1d-4096-82cb-c34f89414f40"/>
    <ds:schemaRef ds:uri="http://schemas.microsoft.com/office/infopath/2007/PartnerControls"/>
    <ds:schemaRef ds:uri="91c74df8-1e46-45b4-bd67-b5e67cb8cfb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309</Words>
  <Application>Microsoft Office PowerPoint</Application>
  <PresentationFormat>A4 Paper (210x297 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emily.campbell</cp:lastModifiedBy>
  <cp:revision>30</cp:revision>
  <dcterms:created xsi:type="dcterms:W3CDTF">2019-07-02T10:31:49Z</dcterms:created>
  <dcterms:modified xsi:type="dcterms:W3CDTF">2022-03-02T21:50:57Z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