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30"/>
    <a:srgbClr val="FF00FF"/>
    <a:srgbClr val="E0C1FF"/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593" autoAdjust="0"/>
    <p:restoredTop sz="94660"/>
  </p:normalViewPr>
  <p:slideViewPr>
    <p:cSldViewPr snapToGrid="0">
      <p:cViewPr>
        <p:scale>
          <a:sx n="75" d="100"/>
          <a:sy n="75" d="100"/>
        </p:scale>
        <p:origin x="418" y="-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10/07/2024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38460" y="2969963"/>
            <a:ext cx="6819540" cy="6392546"/>
            <a:chOff x="38460" y="2969963"/>
            <a:chExt cx="6819540" cy="6392546"/>
          </a:xfrm>
          <a:solidFill>
            <a:schemeClr val="bg1"/>
          </a:solidFill>
        </p:grpSpPr>
        <p:grpSp>
          <p:nvGrpSpPr>
            <p:cNvPr id="255" name="Group 254"/>
            <p:cNvGrpSpPr/>
            <p:nvPr/>
          </p:nvGrpSpPr>
          <p:grpSpPr>
            <a:xfrm>
              <a:off x="99486" y="2969963"/>
              <a:ext cx="6758514" cy="6392546"/>
              <a:chOff x="99486" y="2969963"/>
              <a:chExt cx="6758514" cy="6392546"/>
            </a:xfrm>
            <a:grpFill/>
          </p:grpSpPr>
          <p:pic>
            <p:nvPicPr>
              <p:cNvPr id="250" name="Picture 249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flipV="1">
                <a:off x="307975" y="6916163"/>
                <a:ext cx="6550025" cy="2446346"/>
              </a:xfrm>
              <a:prstGeom prst="rect">
                <a:avLst/>
              </a:prstGeom>
              <a:grpFill/>
            </p:spPr>
          </p:pic>
          <p:pic>
            <p:nvPicPr>
              <p:cNvPr id="251" name="Picture 25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9486" y="3945855"/>
                <a:ext cx="6510320" cy="2446346"/>
              </a:xfrm>
              <a:prstGeom prst="rect">
                <a:avLst/>
              </a:prstGeom>
              <a:grpFill/>
            </p:spPr>
          </p:pic>
          <p:pic>
            <p:nvPicPr>
              <p:cNvPr id="253" name="Picture 25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flipH="1">
                <a:off x="307975" y="5951732"/>
                <a:ext cx="2471320" cy="1469979"/>
              </a:xfrm>
              <a:prstGeom prst="rect">
                <a:avLst/>
              </a:prstGeom>
              <a:grpFill/>
            </p:spPr>
          </p:pic>
          <p:pic>
            <p:nvPicPr>
              <p:cNvPr id="254" name="Picture 25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96647" y="2969963"/>
                <a:ext cx="2152692" cy="1440794"/>
              </a:xfrm>
              <a:prstGeom prst="rect">
                <a:avLst/>
              </a:prstGeom>
              <a:grpFill/>
            </p:spPr>
          </p:pic>
        </p:grpSp>
        <p:sp>
          <p:nvSpPr>
            <p:cNvPr id="20" name="Rectangle 19"/>
            <p:cNvSpPr/>
            <p:nvPr/>
          </p:nvSpPr>
          <p:spPr>
            <a:xfrm>
              <a:off x="38460" y="5860513"/>
              <a:ext cx="421915" cy="5988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Script MT Bold" panose="03040602040607080904" pitchFamily="66" charset="0"/>
              </a:rPr>
              <a:t>The BHS Learning Journey Yr7 Drama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5" name="Rectangle 284"/>
          <p:cNvSpPr/>
          <p:nvPr/>
        </p:nvSpPr>
        <p:spPr>
          <a:xfrm>
            <a:off x="1204307" y="7884204"/>
            <a:ext cx="1059122" cy="604860"/>
          </a:xfrm>
          <a:prstGeom prst="rect">
            <a:avLst/>
          </a:prstGeom>
          <a:solidFill>
            <a:srgbClr val="F6F6F6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00" b="1" dirty="0">
              <a:solidFill>
                <a:schemeClr val="accent2"/>
              </a:solidFill>
            </a:endParaRPr>
          </a:p>
          <a:p>
            <a:pPr algn="ctr"/>
            <a:r>
              <a:rPr lang="en-GB" sz="700" b="1" dirty="0">
                <a:solidFill>
                  <a:schemeClr val="accent2"/>
                </a:solidFill>
              </a:rPr>
              <a:t>Assessments:</a:t>
            </a:r>
          </a:p>
          <a:p>
            <a:pPr algn="ctr"/>
            <a:r>
              <a:rPr lang="en-GB" sz="700" b="1" dirty="0">
                <a:solidFill>
                  <a:schemeClr val="accent2"/>
                </a:solidFill>
              </a:rPr>
              <a:t>Practical collation of all techniques.</a:t>
            </a:r>
          </a:p>
          <a:p>
            <a:pPr algn="ctr"/>
            <a:r>
              <a:rPr lang="en-GB" sz="700" b="1" dirty="0">
                <a:solidFill>
                  <a:schemeClr val="accent2"/>
                </a:solidFill>
              </a:rPr>
              <a:t>Written questions on theory knowledge</a:t>
            </a:r>
          </a:p>
          <a:p>
            <a:pPr algn="ctr"/>
            <a:endParaRPr lang="en-GB" sz="600" b="1" dirty="0">
              <a:solidFill>
                <a:schemeClr val="accent2"/>
              </a:solidFill>
            </a:endParaRP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20" y="1596314"/>
            <a:ext cx="5591175" cy="1800225"/>
          </a:xfrm>
          <a:prstGeom prst="rect">
            <a:avLst/>
          </a:prstGeom>
        </p:spPr>
      </p:pic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8 this way!</a:t>
            </a:r>
          </a:p>
        </p:txBody>
      </p:sp>
      <p:sp>
        <p:nvSpPr>
          <p:cNvPr id="76" name="Rectangle 75"/>
          <p:cNvSpPr/>
          <p:nvPr/>
        </p:nvSpPr>
        <p:spPr>
          <a:xfrm>
            <a:off x="218978" y="8070054"/>
            <a:ext cx="857252" cy="491342"/>
          </a:xfrm>
          <a:prstGeom prst="rect">
            <a:avLst/>
          </a:prstGeom>
          <a:solidFill>
            <a:srgbClr val="F6F6F6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chemeClr val="accent2"/>
                </a:solidFill>
              </a:rPr>
              <a:t>TOPIC 1: What is Drama?</a:t>
            </a:r>
            <a:endParaRPr lang="en-GB" sz="1000" dirty="0">
              <a:solidFill>
                <a:schemeClr val="accent2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3892661" y="9205654"/>
            <a:ext cx="808079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</a:rPr>
              <a:t>Freeze frames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520809" y="8826399"/>
            <a:ext cx="859073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</a:rPr>
              <a:t>Vocal Delivery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793627" y="9354112"/>
            <a:ext cx="948805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</a:rPr>
              <a:t>Facial Expressions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756861" y="8871140"/>
            <a:ext cx="818722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</a:rPr>
              <a:t>Body Language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856799" y="9228971"/>
            <a:ext cx="788428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</a:rPr>
              <a:t>Movement</a:t>
            </a:r>
          </a:p>
        </p:txBody>
      </p:sp>
      <p:sp>
        <p:nvSpPr>
          <p:cNvPr id="83" name="Rectangle 82"/>
          <p:cNvSpPr/>
          <p:nvPr/>
        </p:nvSpPr>
        <p:spPr>
          <a:xfrm>
            <a:off x="175165" y="5987942"/>
            <a:ext cx="917917" cy="59885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rgbClr val="00CC30"/>
                </a:solidFill>
              </a:rPr>
              <a:t>TOPIC 3: Bank Robbery - Mime</a:t>
            </a:r>
            <a:endParaRPr lang="en-GB" sz="1000" dirty="0">
              <a:solidFill>
                <a:srgbClr val="00CC30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62128" y="3858357"/>
            <a:ext cx="806222" cy="54238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rgbClr val="FF0000"/>
                </a:solidFill>
              </a:rPr>
              <a:t>TOPIC 4: Showtime</a:t>
            </a:r>
            <a:endParaRPr lang="en-GB" sz="1000" dirty="0">
              <a:solidFill>
                <a:srgbClr val="FF0000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5947204" y="6682132"/>
            <a:ext cx="823200" cy="56252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rgbClr val="0070C0"/>
                </a:solidFill>
              </a:rPr>
              <a:t>TOPIC 2: Haunted House</a:t>
            </a:r>
            <a:endParaRPr lang="en-GB" sz="1000" dirty="0">
              <a:solidFill>
                <a:srgbClr val="0070C0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5687459" y="2712581"/>
            <a:ext cx="794865" cy="54238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>
                <a:solidFill>
                  <a:srgbClr val="FF00FF"/>
                </a:solidFill>
              </a:rPr>
              <a:t>TOPIC 5/6: Harry Potter</a:t>
            </a:r>
            <a:endParaRPr lang="en-GB" sz="1000" dirty="0">
              <a:solidFill>
                <a:srgbClr val="FF00FF"/>
              </a:solidFill>
            </a:endParaRPr>
          </a:p>
        </p:txBody>
      </p:sp>
      <p:sp>
        <p:nvSpPr>
          <p:cNvPr id="262" name="Oval 261"/>
          <p:cNvSpPr/>
          <p:nvPr/>
        </p:nvSpPr>
        <p:spPr>
          <a:xfrm>
            <a:off x="5723425" y="8887317"/>
            <a:ext cx="1118967" cy="650652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Autumn Term 1</a:t>
            </a:r>
          </a:p>
        </p:txBody>
      </p:sp>
      <p:sp>
        <p:nvSpPr>
          <p:cNvPr id="273" name="Oval 272"/>
          <p:cNvSpPr/>
          <p:nvPr/>
        </p:nvSpPr>
        <p:spPr>
          <a:xfrm>
            <a:off x="2444859" y="7724711"/>
            <a:ext cx="992972" cy="735417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Autumn Term 2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991522" y="5845499"/>
            <a:ext cx="837627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CC30"/>
                </a:solidFill>
              </a:rPr>
              <a:t>Exaggeration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1217606" y="5842990"/>
            <a:ext cx="939635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CC30"/>
                </a:solidFill>
              </a:rPr>
              <a:t>Understanding a stimuli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1991584" y="6278138"/>
            <a:ext cx="570621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CC30"/>
                </a:solidFill>
              </a:rPr>
              <a:t>Mime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5322935" y="5432790"/>
            <a:ext cx="1029785" cy="60486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solidFill>
                  <a:srgbClr val="00CC30"/>
                </a:solidFill>
              </a:rPr>
              <a:t>Assessment:</a:t>
            </a:r>
          </a:p>
          <a:p>
            <a:pPr algn="ctr"/>
            <a:r>
              <a:rPr lang="en-GB" sz="700" b="1" dirty="0">
                <a:solidFill>
                  <a:srgbClr val="00CC30"/>
                </a:solidFill>
              </a:rPr>
              <a:t>Practical assessment of the created mime piece. </a:t>
            </a:r>
          </a:p>
        </p:txBody>
      </p:sp>
      <p:sp>
        <p:nvSpPr>
          <p:cNvPr id="296" name="Oval 295"/>
          <p:cNvSpPr/>
          <p:nvPr/>
        </p:nvSpPr>
        <p:spPr>
          <a:xfrm>
            <a:off x="1944944" y="6772971"/>
            <a:ext cx="967161" cy="702601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Spring Term 1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1185708" y="4392557"/>
            <a:ext cx="625089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Plot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1959423" y="4845081"/>
            <a:ext cx="857939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Musical Theatre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2470420" y="5248971"/>
            <a:ext cx="641579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Production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3720599" y="5225946"/>
            <a:ext cx="641579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Reviewing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2987709" y="3790409"/>
            <a:ext cx="1123268" cy="60486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solidFill>
                  <a:srgbClr val="FF0000"/>
                </a:solidFill>
              </a:rPr>
              <a:t>Assessment:</a:t>
            </a:r>
          </a:p>
          <a:p>
            <a:pPr algn="ctr"/>
            <a:r>
              <a:rPr lang="en-GB" sz="700" b="1" dirty="0">
                <a:solidFill>
                  <a:srgbClr val="FF0000"/>
                </a:solidFill>
              </a:rPr>
              <a:t>Small task based work both practical and written staged throughout. </a:t>
            </a:r>
          </a:p>
        </p:txBody>
      </p:sp>
      <p:sp>
        <p:nvSpPr>
          <p:cNvPr id="299" name="Oval 298"/>
          <p:cNvSpPr/>
          <p:nvPr/>
        </p:nvSpPr>
        <p:spPr>
          <a:xfrm>
            <a:off x="4468364" y="4807183"/>
            <a:ext cx="975272" cy="684103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Spring Term 2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4911741" y="7184802"/>
            <a:ext cx="647208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</a:rPr>
              <a:t>Emotive Language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5048839" y="7649840"/>
            <a:ext cx="704334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</a:rPr>
              <a:t>Monologues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4065654" y="7831038"/>
            <a:ext cx="763495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</a:rPr>
              <a:t>Script writing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3478550" y="8136687"/>
            <a:ext cx="684650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</a:rPr>
              <a:t>Stimulus Exploration</a:t>
            </a:r>
          </a:p>
        </p:txBody>
      </p:sp>
      <p:sp>
        <p:nvSpPr>
          <p:cNvPr id="167" name="Rectangle 166"/>
          <p:cNvSpPr/>
          <p:nvPr/>
        </p:nvSpPr>
        <p:spPr>
          <a:xfrm>
            <a:off x="2972152" y="6790894"/>
            <a:ext cx="1221670" cy="63869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700" b="1" dirty="0">
              <a:solidFill>
                <a:srgbClr val="0070C0"/>
              </a:solidFill>
            </a:endParaRPr>
          </a:p>
          <a:p>
            <a:pPr algn="ctr"/>
            <a:r>
              <a:rPr lang="en-GB" sz="700" b="1" dirty="0">
                <a:solidFill>
                  <a:srgbClr val="0070C0"/>
                </a:solidFill>
              </a:rPr>
              <a:t>Assessment:</a:t>
            </a:r>
          </a:p>
          <a:p>
            <a:pPr algn="ctr"/>
            <a:r>
              <a:rPr lang="en-GB" sz="700" b="1" dirty="0">
                <a:solidFill>
                  <a:srgbClr val="0070C0"/>
                </a:solidFill>
              </a:rPr>
              <a:t>Practical assessment of script</a:t>
            </a:r>
          </a:p>
          <a:p>
            <a:pPr algn="ctr"/>
            <a:r>
              <a:rPr lang="en-GB" sz="700" b="1" dirty="0">
                <a:solidFill>
                  <a:srgbClr val="0070C0"/>
                </a:solidFill>
              </a:rPr>
              <a:t>Written script marked on structure an content</a:t>
            </a:r>
          </a:p>
          <a:p>
            <a:pPr algn="ctr"/>
            <a:endParaRPr lang="en-GB" sz="700" b="1" dirty="0">
              <a:solidFill>
                <a:srgbClr val="0070C0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4163200" y="3738808"/>
            <a:ext cx="1110547" cy="777577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Summer Term 1 &amp; 2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3406657" y="3218095"/>
            <a:ext cx="734377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FF"/>
                </a:solidFill>
              </a:rPr>
              <a:t>Soundscapes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2087959" y="3287207"/>
            <a:ext cx="676232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FF"/>
                </a:solidFill>
              </a:rPr>
              <a:t>Duologues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3796279" y="2816411"/>
            <a:ext cx="960582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FF"/>
                </a:solidFill>
              </a:rPr>
              <a:t>Plot Interpretation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2558499" y="2846827"/>
            <a:ext cx="935401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FF"/>
                </a:solidFill>
              </a:rPr>
              <a:t>Characterisation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98466" y="2602202"/>
            <a:ext cx="1098276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FF"/>
                </a:solidFill>
              </a:rPr>
              <a:t>Script Interpretation</a:t>
            </a:r>
          </a:p>
        </p:txBody>
      </p:sp>
      <p:pic>
        <p:nvPicPr>
          <p:cNvPr id="60" name="Picture 2" descr="Image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869" y="9444415"/>
            <a:ext cx="377550" cy="2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69865" y="8859640"/>
            <a:ext cx="517559" cy="584775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SMSC</a:t>
            </a:r>
          </a:p>
          <a:p>
            <a:pPr algn="ctr"/>
            <a:r>
              <a:rPr lang="en-GB" sz="800" dirty="0"/>
              <a:t>British Values- Respect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231897" y="6217343"/>
            <a:ext cx="702179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CC30"/>
                </a:solidFill>
              </a:rPr>
              <a:t>Facial Expressions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2561682" y="5883649"/>
            <a:ext cx="818722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CC30"/>
                </a:solidFill>
              </a:rPr>
              <a:t>Body Language</a:t>
            </a:r>
          </a:p>
        </p:txBody>
      </p:sp>
      <p:pic>
        <p:nvPicPr>
          <p:cNvPr id="65" name="Picture 2" descr="Image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344" y="7149949"/>
            <a:ext cx="377550" cy="2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TextBox 65"/>
          <p:cNvSpPr txBox="1"/>
          <p:nvPr/>
        </p:nvSpPr>
        <p:spPr>
          <a:xfrm>
            <a:off x="1167989" y="6573075"/>
            <a:ext cx="553556" cy="584775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Growing Up</a:t>
            </a:r>
          </a:p>
          <a:p>
            <a:pPr algn="ctr"/>
            <a:r>
              <a:rPr lang="en-GB" sz="800" dirty="0"/>
              <a:t>Right Vs Wrong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054288" y="4820131"/>
            <a:ext cx="751020" cy="461665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Cultural Appreciation.</a:t>
            </a:r>
          </a:p>
          <a:p>
            <a:pPr algn="ctr"/>
            <a:r>
              <a:rPr lang="en-GB" sz="800" dirty="0"/>
              <a:t>Respect</a:t>
            </a:r>
          </a:p>
        </p:txBody>
      </p:sp>
      <p:pic>
        <p:nvPicPr>
          <p:cNvPr id="67" name="Picture 2" descr="Image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640" y="5290934"/>
            <a:ext cx="377550" cy="2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TextBox 68"/>
          <p:cNvSpPr txBox="1"/>
          <p:nvPr/>
        </p:nvSpPr>
        <p:spPr>
          <a:xfrm>
            <a:off x="3007716" y="4769894"/>
            <a:ext cx="760966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Practical exploration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198640" y="7988878"/>
            <a:ext cx="635326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Citizenship</a:t>
            </a:r>
          </a:p>
          <a:p>
            <a:pPr algn="ctr"/>
            <a:r>
              <a:rPr lang="en-GB" sz="800" dirty="0"/>
              <a:t>Respect</a:t>
            </a:r>
          </a:p>
        </p:txBody>
      </p:sp>
      <p:pic>
        <p:nvPicPr>
          <p:cNvPr id="71" name="Picture 2" descr="Image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1478" y="7990507"/>
            <a:ext cx="377550" cy="2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TextBox 71"/>
          <p:cNvSpPr txBox="1"/>
          <p:nvPr/>
        </p:nvSpPr>
        <p:spPr>
          <a:xfrm>
            <a:off x="4942022" y="2877180"/>
            <a:ext cx="745437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Relationships</a:t>
            </a:r>
          </a:p>
          <a:p>
            <a:pPr algn="ctr"/>
            <a:r>
              <a:rPr lang="en-GB" sz="800" dirty="0"/>
              <a:t>SMSC</a:t>
            </a:r>
          </a:p>
        </p:txBody>
      </p:sp>
      <p:pic>
        <p:nvPicPr>
          <p:cNvPr id="73" name="Picture 2" descr="Image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9909" y="2663733"/>
            <a:ext cx="377550" cy="236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1327799" y="2270020"/>
            <a:ext cx="1098276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FF"/>
                </a:solidFill>
              </a:rPr>
              <a:t>Technique Recall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909440" y="1825850"/>
            <a:ext cx="1098276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FF"/>
                </a:solidFill>
              </a:rPr>
              <a:t>Performance Reviews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305138" y="1813580"/>
            <a:ext cx="615803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FF"/>
                </a:solidFill>
              </a:rPr>
              <a:t>Devising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2730627" y="2162298"/>
            <a:ext cx="841854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FF"/>
                </a:solidFill>
              </a:rPr>
              <a:t>Theory Recall</a:t>
            </a:r>
          </a:p>
        </p:txBody>
      </p:sp>
      <p:sp>
        <p:nvSpPr>
          <p:cNvPr id="86" name="Rectangle 85"/>
          <p:cNvSpPr/>
          <p:nvPr/>
        </p:nvSpPr>
        <p:spPr>
          <a:xfrm>
            <a:off x="5399413" y="3236294"/>
            <a:ext cx="1316579" cy="7481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solidFill>
                  <a:srgbClr val="FF00FF"/>
                </a:solidFill>
              </a:rPr>
              <a:t>Key Knowledge:</a:t>
            </a:r>
          </a:p>
          <a:p>
            <a:pPr algn="ctr"/>
            <a:r>
              <a:rPr lang="en-GB" sz="700" dirty="0">
                <a:solidFill>
                  <a:srgbClr val="FF00FF"/>
                </a:solidFill>
              </a:rPr>
              <a:t>I know how to interpret a commissioned text. </a:t>
            </a:r>
          </a:p>
          <a:p>
            <a:pPr algn="ctr"/>
            <a:r>
              <a:rPr lang="en-GB" sz="700" dirty="0">
                <a:solidFill>
                  <a:srgbClr val="FF00FF"/>
                </a:solidFill>
              </a:rPr>
              <a:t>I know how to develop characters.</a:t>
            </a:r>
          </a:p>
          <a:p>
            <a:pPr algn="ctr"/>
            <a:r>
              <a:rPr lang="en-GB" sz="700" dirty="0">
                <a:solidFill>
                  <a:srgbClr val="FF00FF"/>
                </a:solidFill>
              </a:rPr>
              <a:t>I know how to recall previous knowledge.</a:t>
            </a:r>
          </a:p>
        </p:txBody>
      </p:sp>
      <p:sp>
        <p:nvSpPr>
          <p:cNvPr id="91" name="Rectangle 90"/>
          <p:cNvSpPr/>
          <p:nvPr/>
        </p:nvSpPr>
        <p:spPr>
          <a:xfrm>
            <a:off x="5837828" y="7244661"/>
            <a:ext cx="978453" cy="7483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solidFill>
                  <a:srgbClr val="0070C0"/>
                </a:solidFill>
              </a:rPr>
              <a:t>Key Knowledge:</a:t>
            </a:r>
          </a:p>
          <a:p>
            <a:pPr algn="ctr"/>
            <a:r>
              <a:rPr lang="en-GB" sz="700" dirty="0">
                <a:solidFill>
                  <a:srgbClr val="0070C0"/>
                </a:solidFill>
              </a:rPr>
              <a:t>I know how to write a script. </a:t>
            </a:r>
          </a:p>
          <a:p>
            <a:pPr algn="ctr"/>
            <a:r>
              <a:rPr lang="en-GB" sz="700" dirty="0">
                <a:solidFill>
                  <a:srgbClr val="0070C0"/>
                </a:solidFill>
              </a:rPr>
              <a:t>I know how to use emotive language. </a:t>
            </a:r>
          </a:p>
          <a:p>
            <a:pPr algn="ctr"/>
            <a:r>
              <a:rPr lang="en-GB" sz="700" dirty="0">
                <a:solidFill>
                  <a:srgbClr val="0070C0"/>
                </a:solidFill>
              </a:rPr>
              <a:t>I know how to explore a stimulus. </a:t>
            </a:r>
          </a:p>
        </p:txBody>
      </p:sp>
      <p:sp>
        <p:nvSpPr>
          <p:cNvPr id="93" name="Rectangle 92"/>
          <p:cNvSpPr/>
          <p:nvPr/>
        </p:nvSpPr>
        <p:spPr>
          <a:xfrm>
            <a:off x="124266" y="8544098"/>
            <a:ext cx="1053505" cy="758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solidFill>
                  <a:schemeClr val="accent2"/>
                </a:solidFill>
              </a:rPr>
              <a:t>Key Knowledge:</a:t>
            </a:r>
          </a:p>
          <a:p>
            <a:pPr algn="ctr"/>
            <a:r>
              <a:rPr lang="en-GB" sz="700" dirty="0">
                <a:solidFill>
                  <a:schemeClr val="accent2"/>
                </a:solidFill>
              </a:rPr>
              <a:t>I know what drama is. </a:t>
            </a:r>
          </a:p>
          <a:p>
            <a:pPr algn="ctr"/>
            <a:r>
              <a:rPr lang="en-GB" sz="700" dirty="0">
                <a:solidFill>
                  <a:schemeClr val="accent2"/>
                </a:solidFill>
              </a:rPr>
              <a:t>I know key basic terminology. </a:t>
            </a:r>
          </a:p>
          <a:p>
            <a:pPr algn="ctr"/>
            <a:r>
              <a:rPr lang="en-GB" sz="700" dirty="0">
                <a:solidFill>
                  <a:schemeClr val="accent2"/>
                </a:solidFill>
              </a:rPr>
              <a:t>I know how to apply basic techniques.</a:t>
            </a:r>
          </a:p>
        </p:txBody>
      </p:sp>
      <p:sp>
        <p:nvSpPr>
          <p:cNvPr id="95" name="Rectangle 94"/>
          <p:cNvSpPr/>
          <p:nvPr/>
        </p:nvSpPr>
        <p:spPr>
          <a:xfrm>
            <a:off x="107134" y="6592863"/>
            <a:ext cx="1053505" cy="758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solidFill>
                  <a:srgbClr val="00CC30"/>
                </a:solidFill>
              </a:rPr>
              <a:t>Key Knowledge:</a:t>
            </a:r>
          </a:p>
          <a:p>
            <a:pPr algn="ctr"/>
            <a:r>
              <a:rPr lang="en-GB" sz="700" dirty="0">
                <a:solidFill>
                  <a:srgbClr val="00CC30"/>
                </a:solidFill>
              </a:rPr>
              <a:t>I know what mime is. </a:t>
            </a:r>
          </a:p>
          <a:p>
            <a:pPr algn="ctr"/>
            <a:r>
              <a:rPr lang="en-GB" sz="700" dirty="0">
                <a:solidFill>
                  <a:srgbClr val="00CC30"/>
                </a:solidFill>
              </a:rPr>
              <a:t>I know how to develop facial expressions and body language.</a:t>
            </a:r>
          </a:p>
          <a:p>
            <a:pPr algn="ctr"/>
            <a:r>
              <a:rPr lang="en-GB" sz="700" dirty="0">
                <a:solidFill>
                  <a:srgbClr val="00CC30"/>
                </a:solidFill>
              </a:rPr>
              <a:t>I know the importance of exaggeration. </a:t>
            </a:r>
          </a:p>
        </p:txBody>
      </p:sp>
      <p:sp>
        <p:nvSpPr>
          <p:cNvPr id="99" name="Rectangle 98"/>
          <p:cNvSpPr/>
          <p:nvPr/>
        </p:nvSpPr>
        <p:spPr>
          <a:xfrm>
            <a:off x="87838" y="4400737"/>
            <a:ext cx="954802" cy="11187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solidFill>
                  <a:srgbClr val="FF0000"/>
                </a:solidFill>
              </a:rPr>
              <a:t>Key Knowledge:</a:t>
            </a:r>
          </a:p>
          <a:p>
            <a:pPr algn="ctr"/>
            <a:r>
              <a:rPr lang="en-GB" sz="700" dirty="0">
                <a:solidFill>
                  <a:srgbClr val="FF0000"/>
                </a:solidFill>
              </a:rPr>
              <a:t>I know what a musical is. </a:t>
            </a:r>
          </a:p>
          <a:p>
            <a:pPr algn="ctr"/>
            <a:r>
              <a:rPr lang="en-GB" sz="700" dirty="0">
                <a:solidFill>
                  <a:srgbClr val="FF0000"/>
                </a:solidFill>
              </a:rPr>
              <a:t>I know how to explore practical work from a review perception. </a:t>
            </a:r>
          </a:p>
          <a:p>
            <a:pPr algn="ctr"/>
            <a:r>
              <a:rPr lang="en-GB" sz="700" dirty="0">
                <a:solidFill>
                  <a:srgbClr val="FF0000"/>
                </a:solidFill>
              </a:rPr>
              <a:t>I know how to comment on production elements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A7F7E32F-C4F6-4610-B721-297FE268C2EC}"/>
              </a:ext>
            </a:extLst>
          </p:cNvPr>
          <p:cNvSpPr txBox="1"/>
          <p:nvPr/>
        </p:nvSpPr>
        <p:spPr>
          <a:xfrm>
            <a:off x="2487440" y="8788326"/>
            <a:ext cx="788428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</a:rPr>
              <a:t>Levels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7F25F56D-FAB2-4CA0-9060-5A021510B58F}"/>
              </a:ext>
            </a:extLst>
          </p:cNvPr>
          <p:cNvSpPr txBox="1"/>
          <p:nvPr/>
        </p:nvSpPr>
        <p:spPr>
          <a:xfrm>
            <a:off x="1733868" y="9188018"/>
            <a:ext cx="788428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chemeClr val="accent2"/>
                </a:solidFill>
              </a:rPr>
              <a:t>Flashbacks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55FEDC68-AC60-454E-81B0-B6637712DACD}"/>
              </a:ext>
            </a:extLst>
          </p:cNvPr>
          <p:cNvSpPr txBox="1"/>
          <p:nvPr/>
        </p:nvSpPr>
        <p:spPr>
          <a:xfrm>
            <a:off x="4296700" y="6871107"/>
            <a:ext cx="947133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</a:rPr>
              <a:t>Emotive Practical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592A86BF-AE65-4F1B-B73B-BA7CB2F10A50}"/>
              </a:ext>
            </a:extLst>
          </p:cNvPr>
          <p:cNvSpPr txBox="1"/>
          <p:nvPr/>
        </p:nvSpPr>
        <p:spPr>
          <a:xfrm>
            <a:off x="4893107" y="8139336"/>
            <a:ext cx="860066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70C0"/>
                </a:solidFill>
              </a:rPr>
              <a:t>Script structure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CEEC779E-5DA1-4AE6-B48B-01C91AF61C9A}"/>
              </a:ext>
            </a:extLst>
          </p:cNvPr>
          <p:cNvSpPr txBox="1"/>
          <p:nvPr/>
        </p:nvSpPr>
        <p:spPr>
          <a:xfrm>
            <a:off x="4566284" y="6224754"/>
            <a:ext cx="918854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CC30"/>
                </a:solidFill>
              </a:rPr>
              <a:t>Characterisation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87CF8E9B-51FE-49C7-9D65-B2D8B0F5A07B}"/>
              </a:ext>
            </a:extLst>
          </p:cNvPr>
          <p:cNvSpPr/>
          <p:nvPr/>
        </p:nvSpPr>
        <p:spPr>
          <a:xfrm>
            <a:off x="4110977" y="1338634"/>
            <a:ext cx="1029785" cy="7240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>
                <a:solidFill>
                  <a:srgbClr val="FF00FF"/>
                </a:solidFill>
              </a:rPr>
              <a:t>Assessment:</a:t>
            </a:r>
          </a:p>
          <a:p>
            <a:pPr algn="ctr"/>
            <a:r>
              <a:rPr lang="en-GB" sz="700" b="1" dirty="0">
                <a:solidFill>
                  <a:srgbClr val="FF00FF"/>
                </a:solidFill>
              </a:rPr>
              <a:t>Practical assessment of scripted piece. </a:t>
            </a:r>
          </a:p>
          <a:p>
            <a:pPr algn="ctr"/>
            <a:r>
              <a:rPr lang="en-GB" sz="700" b="1" dirty="0">
                <a:solidFill>
                  <a:srgbClr val="FF00FF"/>
                </a:solidFill>
              </a:rPr>
              <a:t>Practical assessment of devised work.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1472DF47-3559-4F90-B2CC-A0647A27C778}"/>
              </a:ext>
            </a:extLst>
          </p:cNvPr>
          <p:cNvSpPr txBox="1"/>
          <p:nvPr/>
        </p:nvSpPr>
        <p:spPr>
          <a:xfrm>
            <a:off x="1042640" y="2947896"/>
            <a:ext cx="935401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FF"/>
                </a:solidFill>
              </a:rPr>
              <a:t>Performance techniques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7E804B8-C78E-4BE1-9B97-38B72BF76D2D}"/>
              </a:ext>
            </a:extLst>
          </p:cNvPr>
          <p:cNvSpPr txBox="1"/>
          <p:nvPr/>
        </p:nvSpPr>
        <p:spPr>
          <a:xfrm>
            <a:off x="438542" y="1990510"/>
            <a:ext cx="1098276" cy="21544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FF"/>
                </a:solidFill>
              </a:rPr>
              <a:t>Learning Lines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476AAD58-51EF-457F-B0B4-99A29990BD4F}"/>
              </a:ext>
            </a:extLst>
          </p:cNvPr>
          <p:cNvSpPr txBox="1"/>
          <p:nvPr/>
        </p:nvSpPr>
        <p:spPr>
          <a:xfrm>
            <a:off x="1724971" y="3828802"/>
            <a:ext cx="806222" cy="338554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FF0000"/>
                </a:solidFill>
              </a:rPr>
              <a:t>Audience Interpretation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34B7E09F0DB747AD2510559CE33390" ma:contentTypeVersion="19" ma:contentTypeDescription="Create a new document." ma:contentTypeScope="" ma:versionID="f69ff742e41a3f72789d1a66915538ef">
  <xsd:schema xmlns:xsd="http://www.w3.org/2001/XMLSchema" xmlns:xs="http://www.w3.org/2001/XMLSchema" xmlns:p="http://schemas.microsoft.com/office/2006/metadata/properties" xmlns:ns2="821bd29e-ec7a-4fcd-95c0-2d8e40614ed3" xmlns:ns3="bffbbae3-b438-4fad-8fc0-55ba671f8fb5" targetNamespace="http://schemas.microsoft.com/office/2006/metadata/properties" ma:root="true" ma:fieldsID="bbe723079717d0c8cd4619a6f9ae847a" ns2:_="" ns3:_="">
    <xsd:import namespace="821bd29e-ec7a-4fcd-95c0-2d8e40614ed3"/>
    <xsd:import namespace="bffbbae3-b438-4fad-8fc0-55ba671f8f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3:TaxCatchAll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1bd29e-ec7a-4fcd-95c0-2d8e40614e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1f716dc5-a102-461f-8ebd-7330aa7d30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fbbae3-b438-4fad-8fc0-55ba671f8fb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fb9c2e99-fb38-40e8-948c-adedcdbfbb29}" ma:internalName="TaxCatchAll" ma:showField="CatchAllData" ma:web="bffbbae3-b438-4fad-8fc0-55ba671f8f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ffbbae3-b438-4fad-8fc0-55ba671f8fb5" xsi:nil="true"/>
    <lcf76f155ced4ddcb4097134ff3c332f xmlns="821bd29e-ec7a-4fcd-95c0-2d8e40614ed3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8C063F-CD1B-422C-8681-E055C47E7D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1bd29e-ec7a-4fcd-95c0-2d8e40614ed3"/>
    <ds:schemaRef ds:uri="bffbbae3-b438-4fad-8fc0-55ba671f8f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F0F150-E0DC-42C5-9FD1-481A7B00AD56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821bd29e-ec7a-4fcd-95c0-2d8e40614ed3"/>
    <ds:schemaRef ds:uri="bffbbae3-b438-4fad-8fc0-55ba671f8fb5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4D70883-23B5-44C5-89C8-99ACB2C86B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4945</TotalTime>
  <Words>339</Words>
  <Application>Microsoft Office PowerPoint</Application>
  <PresentationFormat>A4 Paper (210x297 mm)</PresentationFormat>
  <Paragraphs>93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Script MT Bold</vt:lpstr>
      <vt:lpstr>Office Theme</vt:lpstr>
      <vt:lpstr>The BHS Learning Journey Yr7 Drama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Emily Shaw</cp:lastModifiedBy>
  <cp:revision>66</cp:revision>
  <dcterms:created xsi:type="dcterms:W3CDTF">2019-07-02T10:31:49Z</dcterms:created>
  <dcterms:modified xsi:type="dcterms:W3CDTF">2024-07-10T09:49:59Z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0x010100CF34B7E09F0DB747AD2510559CE33390</vt:lpwstr>
  </property>
</Properties>
</file>