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30"/>
    <a:srgbClr val="E0C1FF"/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B428B-FE6D-4D5E-A29B-58E80340FA77}" v="4" dt="2024-07-18T11:14:54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38460" y="2969963"/>
            <a:ext cx="6819540" cy="6392546"/>
            <a:chOff x="38460" y="2969963"/>
            <a:chExt cx="6819540" cy="6392546"/>
          </a:xfrm>
          <a:solidFill>
            <a:schemeClr val="bg1"/>
          </a:solidFill>
        </p:grpSpPr>
        <p:grpSp>
          <p:nvGrpSpPr>
            <p:cNvPr id="255" name="Group 254"/>
            <p:cNvGrpSpPr/>
            <p:nvPr/>
          </p:nvGrpSpPr>
          <p:grpSpPr>
            <a:xfrm>
              <a:off x="99486" y="2969963"/>
              <a:ext cx="6758514" cy="6392546"/>
              <a:chOff x="99486" y="2969963"/>
              <a:chExt cx="6758514" cy="6392546"/>
            </a:xfrm>
            <a:grpFill/>
          </p:grpSpPr>
          <p:pic>
            <p:nvPicPr>
              <p:cNvPr id="250" name="Picture 24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V="1">
                <a:off x="307975" y="6916163"/>
                <a:ext cx="6550025" cy="2446346"/>
              </a:xfrm>
              <a:prstGeom prst="rect">
                <a:avLst/>
              </a:prstGeom>
              <a:grpFill/>
            </p:spPr>
          </p:pic>
          <p:pic>
            <p:nvPicPr>
              <p:cNvPr id="251" name="Picture 25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9486" y="3945855"/>
                <a:ext cx="6510320" cy="2446346"/>
              </a:xfrm>
              <a:prstGeom prst="rect">
                <a:avLst/>
              </a:prstGeom>
              <a:grpFill/>
            </p:spPr>
          </p:pic>
          <p:pic>
            <p:nvPicPr>
              <p:cNvPr id="253" name="Picture 25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307975" y="5951732"/>
                <a:ext cx="2471320" cy="1469979"/>
              </a:xfrm>
              <a:prstGeom prst="rect">
                <a:avLst/>
              </a:prstGeom>
              <a:grpFill/>
            </p:spPr>
          </p:pic>
          <p:pic>
            <p:nvPicPr>
              <p:cNvPr id="254" name="Picture 25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6647" y="2969963"/>
                <a:ext cx="2152692" cy="1440794"/>
              </a:xfrm>
              <a:prstGeom prst="rect">
                <a:avLst/>
              </a:prstGeom>
              <a:grpFill/>
            </p:spPr>
          </p:pic>
        </p:grpSp>
        <p:sp>
          <p:nvSpPr>
            <p:cNvPr id="20" name="Rectangle 19"/>
            <p:cNvSpPr/>
            <p:nvPr/>
          </p:nvSpPr>
          <p:spPr>
            <a:xfrm>
              <a:off x="38460" y="5860513"/>
              <a:ext cx="421915" cy="5988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Script MT Bold"/>
              </a:rPr>
              <a:t>The BHS Learning Journey Yr7 Music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Rectangle 284"/>
          <p:cNvSpPr/>
          <p:nvPr/>
        </p:nvSpPr>
        <p:spPr>
          <a:xfrm>
            <a:off x="1208154" y="7853995"/>
            <a:ext cx="1059122" cy="623680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00" b="1" dirty="0">
              <a:solidFill>
                <a:schemeClr val="accent2"/>
              </a:solidFill>
            </a:endParaRPr>
          </a:p>
          <a:p>
            <a:pPr algn="ctr"/>
            <a:r>
              <a:rPr lang="en-GB" sz="700" b="1" dirty="0">
                <a:solidFill>
                  <a:schemeClr val="accent2"/>
                </a:solidFill>
              </a:rPr>
              <a:t>Assessments:</a:t>
            </a:r>
          </a:p>
          <a:p>
            <a:pPr algn="ctr"/>
            <a:r>
              <a:rPr lang="en-GB" sz="600" b="1" dirty="0">
                <a:solidFill>
                  <a:schemeClr val="accent2"/>
                </a:solidFill>
              </a:rPr>
              <a:t>Year 7 theoretical/listening baseline test to gauge ability and skill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185" y="1571200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18978" y="8070054"/>
            <a:ext cx="857252" cy="491342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accent2"/>
                </a:solidFill>
              </a:rPr>
              <a:t>TOPIC 1: I’ve Got Rhythm</a:t>
            </a:r>
            <a:endParaRPr lang="en-GB" sz="1000" dirty="0">
              <a:solidFill>
                <a:schemeClr val="accent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92661" y="9205654"/>
            <a:ext cx="80807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Rests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20809" y="8826399"/>
            <a:ext cx="859073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Timing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793627" y="9354112"/>
            <a:ext cx="948805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Pulse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756861" y="8871140"/>
            <a:ext cx="81872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Note durations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856799" y="9228971"/>
            <a:ext cx="788428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Listening Skills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27718" y="5997423"/>
            <a:ext cx="917917" cy="5988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70C0"/>
                </a:solidFill>
              </a:rPr>
              <a:t>TOPIC 2: Keyboard skills and Music Theory- continued </a:t>
            </a:r>
            <a:endParaRPr lang="en-GB" sz="800" dirty="0">
              <a:solidFill>
                <a:srgbClr val="0070C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27718" y="3844140"/>
            <a:ext cx="806222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FF0000"/>
                </a:solidFill>
              </a:rPr>
              <a:t>TOPIC 4: Ukulele Skills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947204" y="6682132"/>
            <a:ext cx="823200" cy="5625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70C0"/>
                </a:solidFill>
              </a:rPr>
              <a:t>TOPIC 2: Keyboard skills and Music Theory 1</a:t>
            </a:r>
            <a:endParaRPr lang="en-GB" sz="800" dirty="0">
              <a:solidFill>
                <a:srgbClr val="0070C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795158" y="3028468"/>
            <a:ext cx="794865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FF00FF"/>
                </a:solidFill>
              </a:rPr>
              <a:t>TOPIC 5:Horror Films</a:t>
            </a:r>
            <a:endParaRPr lang="en-GB" sz="1000" dirty="0">
              <a:solidFill>
                <a:srgbClr val="FF00FF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5723425" y="8887317"/>
            <a:ext cx="1118967" cy="65065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2444859" y="7724711"/>
            <a:ext cx="992972" cy="73541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991522" y="5845499"/>
            <a:ext cx="83762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Warm-ups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217606" y="5842990"/>
            <a:ext cx="939635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Reading more complex notation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991584" y="6278138"/>
            <a:ext cx="82577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Performance skills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5322935" y="5367693"/>
            <a:ext cx="1029785" cy="66995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70C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Practical assessment of keyboard performance.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Listening and theory test.</a:t>
            </a:r>
          </a:p>
        </p:txBody>
      </p:sp>
      <p:sp>
        <p:nvSpPr>
          <p:cNvPr id="296" name="Oval 295"/>
          <p:cNvSpPr/>
          <p:nvPr/>
        </p:nvSpPr>
        <p:spPr>
          <a:xfrm>
            <a:off x="1944944" y="6772971"/>
            <a:ext cx="967161" cy="702601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185708" y="4392557"/>
            <a:ext cx="625089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Playing in time with accuracy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112353" y="4859188"/>
            <a:ext cx="85793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Reading TAB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736344" y="5252786"/>
            <a:ext cx="641579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Reading chords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664134" y="5266072"/>
            <a:ext cx="80423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Parts of the instrument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2634615" y="3823767"/>
            <a:ext cx="1123268" cy="6048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Assessment: Perform Ukulele ensemble piece, chords or TAB.</a:t>
            </a:r>
          </a:p>
          <a:p>
            <a:pPr algn="ctr"/>
            <a:r>
              <a:rPr lang="en-GB" sz="700" b="1" dirty="0">
                <a:solidFill>
                  <a:srgbClr val="FF0000"/>
                </a:solidFill>
              </a:rPr>
              <a:t>Theory and listening test.</a:t>
            </a:r>
          </a:p>
        </p:txBody>
      </p:sp>
      <p:sp>
        <p:nvSpPr>
          <p:cNvPr id="299" name="Oval 298"/>
          <p:cNvSpPr/>
          <p:nvPr/>
        </p:nvSpPr>
        <p:spPr>
          <a:xfrm>
            <a:off x="4468364" y="4807183"/>
            <a:ext cx="975272" cy="684103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4911741" y="7184802"/>
            <a:ext cx="70433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Accidentals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5048839" y="7649840"/>
            <a:ext cx="70433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Time signature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4154527" y="7763012"/>
            <a:ext cx="763495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Bass clef notes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469877" y="8133327"/>
            <a:ext cx="68465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Treble clef notes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972152" y="6790894"/>
            <a:ext cx="1221670" cy="63869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00" b="1" dirty="0">
              <a:solidFill>
                <a:srgbClr val="0070C0"/>
              </a:solidFill>
            </a:endParaRP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Practical assessment of keyboard performance.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Listening and theory test.</a:t>
            </a:r>
          </a:p>
        </p:txBody>
      </p:sp>
      <p:sp>
        <p:nvSpPr>
          <p:cNvPr id="302" name="Oval 301"/>
          <p:cNvSpPr/>
          <p:nvPr/>
        </p:nvSpPr>
        <p:spPr>
          <a:xfrm>
            <a:off x="3921862" y="3743584"/>
            <a:ext cx="1110547" cy="77757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 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042387" y="3189564"/>
            <a:ext cx="73437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Drone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244709" y="3262769"/>
            <a:ext cx="67623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Discords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892661" y="2813024"/>
            <a:ext cx="96058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Ostinato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933671" y="2853707"/>
            <a:ext cx="93540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Tremolo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011567" y="3295317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Chromaticism</a:t>
            </a:r>
          </a:p>
        </p:txBody>
      </p:sp>
      <p:pic>
        <p:nvPicPr>
          <p:cNvPr id="60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9" y="9444415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9865" y="8859640"/>
            <a:ext cx="517559" cy="553998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SMSC</a:t>
            </a:r>
          </a:p>
          <a:p>
            <a:pPr algn="ctr"/>
            <a:r>
              <a:rPr lang="en-GB" sz="600" dirty="0"/>
              <a:t>British Values- Working as a group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376528" y="6272067"/>
            <a:ext cx="702179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Singing melodies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61682" y="5883649"/>
            <a:ext cx="818722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The elements of music</a:t>
            </a:r>
          </a:p>
        </p:txBody>
      </p:sp>
      <p:pic>
        <p:nvPicPr>
          <p:cNvPr id="65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51" y="7272903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1145635" y="6916163"/>
            <a:ext cx="60275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Focus and resilience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21800" y="4961656"/>
            <a:ext cx="751020" cy="707886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Cultural Appreciation.</a:t>
            </a:r>
          </a:p>
          <a:p>
            <a:pPr algn="ctr"/>
            <a:r>
              <a:rPr lang="en-GB" sz="800" dirty="0"/>
              <a:t>The music of another culture</a:t>
            </a:r>
          </a:p>
        </p:txBody>
      </p:sp>
      <p:pic>
        <p:nvPicPr>
          <p:cNvPr id="67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772" y="5440167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3178797" y="4807183"/>
            <a:ext cx="76096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Cultural influences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98640" y="7988878"/>
            <a:ext cx="63532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Citizenship</a:t>
            </a:r>
          </a:p>
          <a:p>
            <a:pPr algn="ctr"/>
            <a:r>
              <a:rPr lang="en-GB" sz="800" dirty="0"/>
              <a:t>Respect</a:t>
            </a:r>
          </a:p>
        </p:txBody>
      </p:sp>
      <p:pic>
        <p:nvPicPr>
          <p:cNvPr id="71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78" y="7990507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4946059" y="2750625"/>
            <a:ext cx="745437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I can listen effectively.</a:t>
            </a:r>
          </a:p>
        </p:txBody>
      </p:sp>
      <p:pic>
        <p:nvPicPr>
          <p:cNvPr id="73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869" y="2511633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1327799" y="2270020"/>
            <a:ext cx="663785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Canon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758523" y="1824725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Ground Bass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195762" y="2252141"/>
            <a:ext cx="99806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Composing a melody line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11596" y="2252141"/>
            <a:ext cx="84185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Baroque Instruments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280466" y="3602583"/>
            <a:ext cx="1316579" cy="8371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FF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</a:rPr>
              <a:t>I know what key musical devices are used in horror music. I know how the elements of music can be used to create different effects on a listener. 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</a:rPr>
              <a:t>I can compose horror music.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837828" y="7244661"/>
            <a:ext cx="978453" cy="7483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>
                <a:solidFill>
                  <a:srgbClr val="0070C0"/>
                </a:solidFill>
              </a:rPr>
              <a:t>Key Knowledge:</a:t>
            </a:r>
          </a:p>
          <a:p>
            <a:pPr algn="ctr"/>
            <a:r>
              <a:rPr lang="en-GB" sz="600" b="1" dirty="0">
                <a:solidFill>
                  <a:srgbClr val="0070C0"/>
                </a:solidFill>
              </a:rPr>
              <a:t>I know how to play with correct technique. I know how to read treble and bass clef notation.</a:t>
            </a:r>
          </a:p>
          <a:p>
            <a:pPr algn="ctr"/>
            <a:r>
              <a:rPr lang="en-GB" sz="600" b="1" dirty="0">
                <a:solidFill>
                  <a:srgbClr val="0070C0"/>
                </a:solidFill>
              </a:rPr>
              <a:t>I know how to practice.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07134" y="8521787"/>
            <a:ext cx="1053505" cy="75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>
                <a:solidFill>
                  <a:schemeClr val="accent2"/>
                </a:solidFill>
              </a:rPr>
              <a:t>Key Knowledge:</a:t>
            </a:r>
          </a:p>
          <a:p>
            <a:pPr algn="ctr"/>
            <a:r>
              <a:rPr lang="en-GB" sz="600" dirty="0">
                <a:solidFill>
                  <a:schemeClr val="accent2"/>
                </a:solidFill>
              </a:rPr>
              <a:t>I know the difference between pulse and a rhythm.</a:t>
            </a:r>
          </a:p>
          <a:p>
            <a:pPr algn="ctr"/>
            <a:r>
              <a:rPr lang="en-GB" sz="600" dirty="0">
                <a:solidFill>
                  <a:schemeClr val="accent2"/>
                </a:solidFill>
              </a:rPr>
              <a:t>I know how to read rhythmic notations.</a:t>
            </a:r>
          </a:p>
          <a:p>
            <a:pPr algn="ctr"/>
            <a:r>
              <a:rPr lang="en-GB" sz="600" dirty="0">
                <a:solidFill>
                  <a:schemeClr val="accent2"/>
                </a:solidFill>
              </a:rPr>
              <a:t>I know how to perform rhythms.</a:t>
            </a:r>
          </a:p>
        </p:txBody>
      </p:sp>
      <p:sp>
        <p:nvSpPr>
          <p:cNvPr id="95" name="Rectangle 94"/>
          <p:cNvSpPr/>
          <p:nvPr/>
        </p:nvSpPr>
        <p:spPr>
          <a:xfrm>
            <a:off x="107134" y="6592863"/>
            <a:ext cx="1053505" cy="75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70C0"/>
                </a:solidFill>
              </a:rPr>
              <a:t>Key Knowledge: A large comprehensive topic, which requires more time. </a:t>
            </a:r>
          </a:p>
          <a:p>
            <a:pPr algn="ctr"/>
            <a:endParaRPr lang="en-GB" sz="700" dirty="0">
              <a:solidFill>
                <a:srgbClr val="00CC30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7838" y="4400737"/>
            <a:ext cx="954802" cy="11187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know what a ukulele is and it’s different parts.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can read chord diagrams.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can read TAB melodies.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can perform with others.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7F7E32F-C4F6-4610-B721-297FE268C2EC}"/>
              </a:ext>
            </a:extLst>
          </p:cNvPr>
          <p:cNvSpPr txBox="1"/>
          <p:nvPr/>
        </p:nvSpPr>
        <p:spPr>
          <a:xfrm>
            <a:off x="2487440" y="8788326"/>
            <a:ext cx="78842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Ensemble Skills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F25F56D-FAB2-4CA0-9060-5A021510B58F}"/>
              </a:ext>
            </a:extLst>
          </p:cNvPr>
          <p:cNvSpPr txBox="1"/>
          <p:nvPr/>
        </p:nvSpPr>
        <p:spPr>
          <a:xfrm>
            <a:off x="1858075" y="9224130"/>
            <a:ext cx="78842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Accuracy of counting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5FEDC68-AC60-454E-81B0-B6637712DACD}"/>
              </a:ext>
            </a:extLst>
          </p:cNvPr>
          <p:cNvSpPr txBox="1"/>
          <p:nvPr/>
        </p:nvSpPr>
        <p:spPr>
          <a:xfrm>
            <a:off x="4303198" y="6871107"/>
            <a:ext cx="947133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Keyboard fingers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92A86BF-AE65-4F1B-B73B-BA7CB2F10A50}"/>
              </a:ext>
            </a:extLst>
          </p:cNvPr>
          <p:cNvSpPr txBox="1"/>
          <p:nvPr/>
        </p:nvSpPr>
        <p:spPr>
          <a:xfrm>
            <a:off x="4893107" y="8139336"/>
            <a:ext cx="86006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Stave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EEC779E-5DA1-4AE6-B48B-01C91AF61C9A}"/>
              </a:ext>
            </a:extLst>
          </p:cNvPr>
          <p:cNvSpPr txBox="1"/>
          <p:nvPr/>
        </p:nvSpPr>
        <p:spPr>
          <a:xfrm>
            <a:off x="4566284" y="6224754"/>
            <a:ext cx="91885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C major scale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7CF8E9B-51FE-49C7-9D65-B2D8B0F5A07B}"/>
              </a:ext>
            </a:extLst>
          </p:cNvPr>
          <p:cNvSpPr/>
          <p:nvPr/>
        </p:nvSpPr>
        <p:spPr>
          <a:xfrm>
            <a:off x="4110977" y="1338634"/>
            <a:ext cx="1029785" cy="7240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B05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B050"/>
                </a:solidFill>
              </a:rPr>
              <a:t>Practical assessment of composition. </a:t>
            </a:r>
          </a:p>
          <a:p>
            <a:pPr algn="ctr"/>
            <a:r>
              <a:rPr lang="en-GB" sz="700" b="1" dirty="0">
                <a:solidFill>
                  <a:srgbClr val="00B050"/>
                </a:solidFill>
              </a:rPr>
              <a:t>Listening and l</a:t>
            </a:r>
            <a:r>
              <a:rPr lang="en-GB" sz="700" b="1">
                <a:solidFill>
                  <a:srgbClr val="00B050"/>
                </a:solidFill>
              </a:rPr>
              <a:t>heory</a:t>
            </a:r>
            <a:r>
              <a:rPr lang="en-GB" sz="700" b="1" dirty="0">
                <a:solidFill>
                  <a:srgbClr val="00B050"/>
                </a:solidFill>
              </a:rPr>
              <a:t> test.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472DF47-3559-4F90-B2CC-A0647A27C778}"/>
              </a:ext>
            </a:extLst>
          </p:cNvPr>
          <p:cNvSpPr txBox="1"/>
          <p:nvPr/>
        </p:nvSpPr>
        <p:spPr>
          <a:xfrm>
            <a:off x="1898608" y="2871859"/>
            <a:ext cx="93540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Instrumentation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7E804B8-C78E-4BE1-9B97-38B72BF76D2D}"/>
              </a:ext>
            </a:extLst>
          </p:cNvPr>
          <p:cNvSpPr txBox="1"/>
          <p:nvPr/>
        </p:nvSpPr>
        <p:spPr>
          <a:xfrm>
            <a:off x="4340967" y="2213672"/>
            <a:ext cx="114417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Performing in canon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76AAD58-51EF-457F-B0B4-99A29990BD4F}"/>
              </a:ext>
            </a:extLst>
          </p:cNvPr>
          <p:cNvSpPr txBox="1"/>
          <p:nvPr/>
        </p:nvSpPr>
        <p:spPr>
          <a:xfrm>
            <a:off x="1428644" y="3886311"/>
            <a:ext cx="88760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Chords/melody texture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FD8B9A3-FDB3-4100-8B78-EAB6987DB3B0}"/>
              </a:ext>
            </a:extLst>
          </p:cNvPr>
          <p:cNvSpPr/>
          <p:nvPr/>
        </p:nvSpPr>
        <p:spPr>
          <a:xfrm>
            <a:off x="647469" y="3015634"/>
            <a:ext cx="1123268" cy="6048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FF"/>
                </a:solidFill>
              </a:rPr>
              <a:t>Assessment: Compose an extract of Horror music.</a:t>
            </a:r>
          </a:p>
          <a:p>
            <a:pPr algn="ctr"/>
            <a:r>
              <a:rPr lang="en-GB" sz="700" b="1" dirty="0">
                <a:solidFill>
                  <a:srgbClr val="FF00FF"/>
                </a:solidFill>
              </a:rPr>
              <a:t>Theory and listening test.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B2F1E61-34CF-4E5D-9E5C-97218AEEBBB6}"/>
              </a:ext>
            </a:extLst>
          </p:cNvPr>
          <p:cNvSpPr/>
          <p:nvPr/>
        </p:nvSpPr>
        <p:spPr>
          <a:xfrm>
            <a:off x="22847" y="2149427"/>
            <a:ext cx="1110547" cy="77757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34D2276-2427-407A-AF49-6FD7CAD08C7B}"/>
              </a:ext>
            </a:extLst>
          </p:cNvPr>
          <p:cNvSpPr/>
          <p:nvPr/>
        </p:nvSpPr>
        <p:spPr>
          <a:xfrm>
            <a:off x="565239" y="727618"/>
            <a:ext cx="829200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00B050"/>
                </a:solidFill>
              </a:rPr>
              <a:t>TOPIC 6:Pachebels Canon</a:t>
            </a:r>
            <a:endParaRPr lang="en-GB" sz="1000" dirty="0">
              <a:solidFill>
                <a:srgbClr val="00B050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49EC685-DAFC-484A-BC39-78C70558B1C6}"/>
              </a:ext>
            </a:extLst>
          </p:cNvPr>
          <p:cNvSpPr/>
          <p:nvPr/>
        </p:nvSpPr>
        <p:spPr>
          <a:xfrm>
            <a:off x="569184" y="1294448"/>
            <a:ext cx="1122185" cy="7481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B05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00B050"/>
                </a:solidFill>
              </a:rPr>
              <a:t>I know what Baroque music sounded like. </a:t>
            </a:r>
          </a:p>
          <a:p>
            <a:pPr algn="ctr"/>
            <a:r>
              <a:rPr lang="en-GB" sz="700" dirty="0">
                <a:solidFill>
                  <a:srgbClr val="00B050"/>
                </a:solidFill>
              </a:rPr>
              <a:t>I know what a Ground Bass is.</a:t>
            </a:r>
          </a:p>
          <a:p>
            <a:pPr algn="ctr"/>
            <a:r>
              <a:rPr lang="en-GB" sz="700" dirty="0">
                <a:solidFill>
                  <a:srgbClr val="00B050"/>
                </a:solidFill>
              </a:rPr>
              <a:t>I know what a Canon is.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FBD7C85-4AF7-4858-85DE-95FCEA5A30A3}"/>
              </a:ext>
            </a:extLst>
          </p:cNvPr>
          <p:cNvSpPr txBox="1"/>
          <p:nvPr/>
        </p:nvSpPr>
        <p:spPr>
          <a:xfrm>
            <a:off x="2893738" y="1828548"/>
            <a:ext cx="114417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Orchestral Instruments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fbbae3-b438-4fad-8fc0-55ba671f8fb5" xsi:nil="true"/>
    <lcf76f155ced4ddcb4097134ff3c332f xmlns="821bd29e-ec7a-4fcd-95c0-2d8e40614ed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4B7E09F0DB747AD2510559CE33390" ma:contentTypeVersion="19" ma:contentTypeDescription="Create a new document." ma:contentTypeScope="" ma:versionID="f69ff742e41a3f72789d1a66915538ef">
  <xsd:schema xmlns:xsd="http://www.w3.org/2001/XMLSchema" xmlns:xs="http://www.w3.org/2001/XMLSchema" xmlns:p="http://schemas.microsoft.com/office/2006/metadata/properties" xmlns:ns2="821bd29e-ec7a-4fcd-95c0-2d8e40614ed3" xmlns:ns3="bffbbae3-b438-4fad-8fc0-55ba671f8fb5" targetNamespace="http://schemas.microsoft.com/office/2006/metadata/properties" ma:root="true" ma:fieldsID="bbe723079717d0c8cd4619a6f9ae847a" ns2:_="" ns3:_="">
    <xsd:import namespace="821bd29e-ec7a-4fcd-95c0-2d8e40614ed3"/>
    <xsd:import namespace="bffbbae3-b438-4fad-8fc0-55ba671f8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bd29e-ec7a-4fcd-95c0-2d8e40614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bbae3-b438-4fad-8fc0-55ba671f8fb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b9c2e99-fb38-40e8-948c-adedcdbfbb29}" ma:internalName="TaxCatchAll" ma:showField="CatchAllData" ma:web="bffbbae3-b438-4fad-8fc0-55ba671f8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F0F150-E0DC-42C5-9FD1-481A7B00AD56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821bd29e-ec7a-4fcd-95c0-2d8e40614ed3"/>
    <ds:schemaRef ds:uri="bffbbae3-b438-4fad-8fc0-55ba671f8fb5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D8C063F-CD1B-422C-8681-E055C47E7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1bd29e-ec7a-4fcd-95c0-2d8e40614ed3"/>
    <ds:schemaRef ds:uri="bffbbae3-b438-4fad-8fc0-55ba671f8f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D70883-23B5-44C5-89C8-99ACB2C86B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4976</TotalTime>
  <Words>434</Words>
  <Application>Microsoft Office PowerPoint</Application>
  <PresentationFormat>A4 Paper (210x297 mm)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Script MT Bold</vt:lpstr>
      <vt:lpstr>Office Theme</vt:lpstr>
      <vt:lpstr>The BHS Learning Journey Yr7 Music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Michael Rigby</cp:lastModifiedBy>
  <cp:revision>78</cp:revision>
  <dcterms:created xsi:type="dcterms:W3CDTF">2019-07-02T10:31:49Z</dcterms:created>
  <dcterms:modified xsi:type="dcterms:W3CDTF">2024-08-05T10:35:26Z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0x010100CF34B7E09F0DB747AD2510559CE33390</vt:lpwstr>
  </property>
</Properties>
</file>