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593" autoAdjust="0"/>
    <p:restoredTop sz="94660"/>
  </p:normalViewPr>
  <p:slideViewPr>
    <p:cSldViewPr snapToGrid="0">
      <p:cViewPr>
        <p:scale>
          <a:sx n="110" d="100"/>
          <a:sy n="110" d="100"/>
        </p:scale>
        <p:origin x="1548" y="-3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 smtClean="0">
                <a:solidFill>
                  <a:schemeClr val="bg1"/>
                </a:solidFill>
                <a:latin typeface="Waltograph UI" panose="03080602000000000000" pitchFamily="66" charset="0"/>
              </a:rPr>
              <a:t>The BHS </a:t>
            </a:r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L</a:t>
            </a:r>
            <a:r>
              <a:rPr lang="en-GB" sz="4400" dirty="0" smtClean="0">
                <a:solidFill>
                  <a:schemeClr val="bg1"/>
                </a:solidFill>
                <a:latin typeface="Waltograph UI" panose="03080602000000000000" pitchFamily="66" charset="0"/>
              </a:rPr>
              <a:t>earning Journey</a:t>
            </a:r>
            <a:endParaRPr lang="en-GB" sz="4400" dirty="0">
              <a:solidFill>
                <a:schemeClr val="bg1"/>
              </a:solidFill>
              <a:latin typeface="Waltograph UI" panose="03080602000000000000" pitchFamily="66" charset="0"/>
            </a:endParaRP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99486" y="2969963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937640" y="8863781"/>
            <a:ext cx="920360" cy="628055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Transition Process begins 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596647" y="8405639"/>
            <a:ext cx="12604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Meet our </a:t>
            </a:r>
            <a:r>
              <a:rPr lang="en-US" sz="800" dirty="0" smtClean="0"/>
              <a:t>teaching, support staff, pastoral leaders</a:t>
            </a:r>
          </a:p>
          <a:p>
            <a:pPr algn="ctr"/>
            <a:r>
              <a:rPr lang="en-US" sz="800" dirty="0" smtClean="0"/>
              <a:t> and SLT</a:t>
            </a:r>
            <a:endParaRPr lang="en-US" sz="800" dirty="0"/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3447756" y="9450689"/>
            <a:ext cx="14974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Learn about our ethos and what it looks like in practice</a:t>
            </a:r>
            <a:endParaRPr lang="en-US" sz="800" dirty="0"/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843029" y="9415711"/>
            <a:ext cx="1224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Meet our Head Boy and Girl and Senior prefect team</a:t>
            </a:r>
            <a:endParaRPr lang="en-US" sz="800" dirty="0"/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3342347" y="8481244"/>
            <a:ext cx="11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Start to embed an enthusiasm and thirst for learning</a:t>
            </a:r>
            <a:endParaRPr lang="en-US" sz="800" dirty="0"/>
          </a:p>
        </p:txBody>
      </p:sp>
      <p:sp>
        <p:nvSpPr>
          <p:cNvPr id="262" name="Oval 261"/>
          <p:cNvSpPr/>
          <p:nvPr/>
        </p:nvSpPr>
        <p:spPr>
          <a:xfrm>
            <a:off x="2307802" y="880933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7 Autumn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779620" y="8061707"/>
            <a:ext cx="416511" cy="20211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490236" y="7687876"/>
            <a:ext cx="184849" cy="35519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196278" y="7561083"/>
            <a:ext cx="60494" cy="37106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896764" y="7568281"/>
            <a:ext cx="3051" cy="38450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51130" y="7561083"/>
            <a:ext cx="24515" cy="42970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/>
          <p:cNvSpPr/>
          <p:nvPr/>
        </p:nvSpPr>
        <p:spPr>
          <a:xfrm>
            <a:off x="4752342" y="668791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7 Autumn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85" name="Rectangle 284"/>
          <p:cNvSpPr/>
          <p:nvPr/>
        </p:nvSpPr>
        <p:spPr>
          <a:xfrm>
            <a:off x="229003" y="8506624"/>
            <a:ext cx="1198839" cy="57923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Assessment:</a:t>
            </a:r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Topic: </a:t>
            </a:r>
            <a:r>
              <a:rPr lang="en-GB" sz="800" b="1" dirty="0" smtClean="0">
                <a:solidFill>
                  <a:schemeClr val="tx1"/>
                </a:solidFill>
              </a:rPr>
              <a:t>Understanding Drama</a:t>
            </a:r>
            <a:r>
              <a:rPr lang="en-GB" sz="800" dirty="0" smtClean="0">
                <a:solidFill>
                  <a:schemeClr val="tx1"/>
                </a:solidFill>
              </a:rPr>
              <a:t> – task based assessments</a:t>
            </a:r>
            <a:r>
              <a:rPr lang="en-GB" sz="800" b="1" dirty="0" smtClean="0">
                <a:solidFill>
                  <a:schemeClr val="tx1"/>
                </a:solidFill>
              </a:rPr>
              <a:t> </a:t>
            </a:r>
            <a:endParaRPr lang="en-GB" sz="800" dirty="0" smtClean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86" name="Rectangle 285"/>
          <p:cNvSpPr/>
          <p:nvPr/>
        </p:nvSpPr>
        <p:spPr>
          <a:xfrm>
            <a:off x="38460" y="9169373"/>
            <a:ext cx="1475830" cy="71131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50" b="1" dirty="0" smtClean="0">
                <a:solidFill>
                  <a:schemeClr val="tx1"/>
                </a:solidFill>
              </a:rPr>
              <a:t>Skills we will work on this term: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750" dirty="0" smtClean="0">
                <a:solidFill>
                  <a:schemeClr val="tx1"/>
                </a:solidFill>
              </a:rPr>
              <a:t>Fundamental Drama elements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750" dirty="0" smtClean="0">
                <a:solidFill>
                  <a:schemeClr val="tx1"/>
                </a:solidFill>
              </a:rPr>
              <a:t>Team work and communication</a:t>
            </a:r>
            <a:endParaRPr lang="en-GB" sz="750" b="1" dirty="0" smtClean="0">
              <a:solidFill>
                <a:schemeClr val="tx1"/>
              </a:solidFill>
            </a:endParaRPr>
          </a:p>
        </p:txBody>
      </p:sp>
      <p:sp>
        <p:nvSpPr>
          <p:cNvPr id="287" name="Rectangle 286"/>
          <p:cNvSpPr/>
          <p:nvPr/>
        </p:nvSpPr>
        <p:spPr>
          <a:xfrm>
            <a:off x="5691305" y="7610865"/>
            <a:ext cx="1094790" cy="68338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dirty="0" smtClean="0">
                <a:solidFill>
                  <a:schemeClr val="tx1"/>
                </a:solidFill>
              </a:rPr>
              <a:t>Skills we will work on this term:</a:t>
            </a:r>
            <a:r>
              <a:rPr lang="en-GB" sz="800" dirty="0">
                <a:solidFill>
                  <a:schemeClr val="tx1"/>
                </a:solidFill>
              </a:rPr>
              <a:t> </a:t>
            </a:r>
            <a:endParaRPr lang="en-GB" sz="80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>
                <a:solidFill>
                  <a:schemeClr val="tx1"/>
                </a:solidFill>
              </a:rPr>
              <a:t>Approaches to devising</a:t>
            </a:r>
            <a:endParaRPr lang="en-GB" sz="800" b="1" dirty="0" smtClean="0">
              <a:solidFill>
                <a:schemeClr val="tx1"/>
              </a:solidFill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6067598" y="6796691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Assessment:</a:t>
            </a: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Approaches to devising</a:t>
            </a:r>
            <a:r>
              <a:rPr lang="en-GB" sz="800" dirty="0" smtClean="0">
                <a:solidFill>
                  <a:schemeClr val="tx1"/>
                </a:solidFill>
              </a:rPr>
              <a:t> – </a:t>
            </a:r>
            <a:r>
              <a:rPr lang="en-GB" sz="700" dirty="0" smtClean="0">
                <a:solidFill>
                  <a:schemeClr val="tx1"/>
                </a:solidFill>
              </a:rPr>
              <a:t>written assessment</a:t>
            </a:r>
            <a:endParaRPr lang="en-GB" sz="800" b="1" dirty="0" smtClean="0">
              <a:solidFill>
                <a:schemeClr val="tx1"/>
              </a:solidFill>
            </a:endParaRPr>
          </a:p>
        </p:txBody>
      </p: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90085" y="655728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64777" y="551627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26878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88974" y="655728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93719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85577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Oval 295"/>
          <p:cNvSpPr/>
          <p:nvPr/>
        </p:nvSpPr>
        <p:spPr>
          <a:xfrm>
            <a:off x="815359" y="5668883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7 Spring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97" name="Rectangle 296"/>
          <p:cNvSpPr/>
          <p:nvPr/>
        </p:nvSpPr>
        <p:spPr>
          <a:xfrm>
            <a:off x="33753" y="6643517"/>
            <a:ext cx="1051547" cy="823256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50" b="1" dirty="0" smtClean="0">
                <a:solidFill>
                  <a:schemeClr val="tx1"/>
                </a:solidFill>
              </a:rPr>
              <a:t>Skills we will work on this term: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750" dirty="0" smtClean="0">
                <a:solidFill>
                  <a:schemeClr val="tx1"/>
                </a:solidFill>
              </a:rPr>
              <a:t>Implementation of devising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750" dirty="0" smtClean="0">
                <a:solidFill>
                  <a:schemeClr val="tx1"/>
                </a:solidFill>
              </a:rPr>
              <a:t>Emotions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750" dirty="0" smtClean="0">
                <a:solidFill>
                  <a:schemeClr val="tx1"/>
                </a:solidFill>
              </a:rPr>
              <a:t>Facial expressions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750" dirty="0" smtClean="0">
                <a:solidFill>
                  <a:schemeClr val="tx1"/>
                </a:solidFill>
              </a:rPr>
              <a:t>Body language </a:t>
            </a:r>
          </a:p>
        </p:txBody>
      </p:sp>
      <p:sp>
        <p:nvSpPr>
          <p:cNvPr id="298" name="Rectangle 297"/>
          <p:cNvSpPr/>
          <p:nvPr/>
        </p:nvSpPr>
        <p:spPr>
          <a:xfrm>
            <a:off x="36721" y="5697693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Assessment: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Practical assessment </a:t>
            </a:r>
            <a:r>
              <a:rPr lang="en-GB" sz="600" dirty="0" smtClean="0">
                <a:solidFill>
                  <a:schemeClr val="tx1"/>
                </a:solidFill>
              </a:rPr>
              <a:t>–Theme ‘Holidays from Hell’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99" name="Oval 298"/>
          <p:cNvSpPr/>
          <p:nvPr/>
        </p:nvSpPr>
        <p:spPr>
          <a:xfrm>
            <a:off x="4816479" y="4751596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7 Spring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00" name="Rectangle 299"/>
          <p:cNvSpPr/>
          <p:nvPr/>
        </p:nvSpPr>
        <p:spPr>
          <a:xfrm>
            <a:off x="5467573" y="5768470"/>
            <a:ext cx="1144291" cy="819338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50" b="1" dirty="0" smtClean="0">
                <a:solidFill>
                  <a:schemeClr val="tx1"/>
                </a:solidFill>
              </a:rPr>
              <a:t>Skills we will work on this term: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750" dirty="0" smtClean="0">
                <a:solidFill>
                  <a:schemeClr val="tx1"/>
                </a:solidFill>
              </a:rPr>
              <a:t>Vocal delivery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750" dirty="0" smtClean="0">
                <a:solidFill>
                  <a:schemeClr val="tx1"/>
                </a:solidFill>
              </a:rPr>
              <a:t>Emotion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750" dirty="0" smtClean="0">
                <a:solidFill>
                  <a:schemeClr val="tx1"/>
                </a:solidFill>
              </a:rPr>
              <a:t>Facial expressions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750" dirty="0" smtClean="0">
                <a:solidFill>
                  <a:schemeClr val="tx1"/>
                </a:solidFill>
              </a:rPr>
              <a:t>Body Language</a:t>
            </a:r>
          </a:p>
        </p:txBody>
      </p:sp>
      <p:sp>
        <p:nvSpPr>
          <p:cNvPr id="301" name="Rectangle 300"/>
          <p:cNvSpPr/>
          <p:nvPr/>
        </p:nvSpPr>
        <p:spPr>
          <a:xfrm>
            <a:off x="6039719" y="4942044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Assessment: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Practical assessment</a:t>
            </a:r>
            <a:r>
              <a:rPr lang="en-GB" sz="700" dirty="0" smtClean="0">
                <a:solidFill>
                  <a:schemeClr val="tx1"/>
                </a:solidFill>
              </a:rPr>
              <a:t> – </a:t>
            </a:r>
            <a:r>
              <a:rPr lang="en-GB" sz="600" dirty="0" smtClean="0">
                <a:solidFill>
                  <a:schemeClr val="tx1"/>
                </a:solidFill>
              </a:rPr>
              <a:t>theme ‘Eastern Problems’</a:t>
            </a:r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302" name="Oval 301"/>
          <p:cNvSpPr/>
          <p:nvPr/>
        </p:nvSpPr>
        <p:spPr>
          <a:xfrm>
            <a:off x="676108" y="3711292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7 Summer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60" y="1596755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End of Year 7 Preparation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03" name="Oval 302"/>
          <p:cNvSpPr/>
          <p:nvPr/>
        </p:nvSpPr>
        <p:spPr>
          <a:xfrm>
            <a:off x="4806381" y="256152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7 Summer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Year 8 this way!</a:t>
            </a:r>
            <a:endParaRPr lang="en-GB" sz="1100" dirty="0"/>
          </a:p>
        </p:txBody>
      </p: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58672" y="55523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72788" y="55523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47236" y="5525529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96470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53574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73891" y="4561757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207986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41476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Rectangle 319"/>
          <p:cNvSpPr/>
          <p:nvPr/>
        </p:nvSpPr>
        <p:spPr>
          <a:xfrm>
            <a:off x="39529" y="4600727"/>
            <a:ext cx="1567321" cy="81218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50" b="1" dirty="0" smtClean="0">
                <a:solidFill>
                  <a:schemeClr val="tx1"/>
                </a:solidFill>
              </a:rPr>
              <a:t>Skills we will work on this term: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750" dirty="0" smtClean="0">
                <a:solidFill>
                  <a:schemeClr val="tx1"/>
                </a:solidFill>
              </a:rPr>
              <a:t>Adaptation of traditional tales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750" dirty="0" smtClean="0">
                <a:solidFill>
                  <a:schemeClr val="tx1"/>
                </a:solidFill>
              </a:rPr>
              <a:t>Understanding of key traits to tales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750" dirty="0" smtClean="0">
                <a:solidFill>
                  <a:schemeClr val="tx1"/>
                </a:solidFill>
              </a:rPr>
              <a:t>Layering within drama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750" dirty="0" smtClean="0">
                <a:solidFill>
                  <a:schemeClr val="tx1"/>
                </a:solidFill>
              </a:rPr>
              <a:t>Imagination and creativity</a:t>
            </a:r>
          </a:p>
        </p:txBody>
      </p: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43241" y="355487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40674" y="3535321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285772" y="355327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991020" y="3553470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49557" y="359713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Rectangle 327"/>
          <p:cNvSpPr/>
          <p:nvPr/>
        </p:nvSpPr>
        <p:spPr>
          <a:xfrm>
            <a:off x="6008465" y="2533395"/>
            <a:ext cx="799317" cy="92722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Assessment:</a:t>
            </a:r>
            <a:r>
              <a:rPr lang="en-GB" sz="800" dirty="0" smtClean="0">
                <a:solidFill>
                  <a:schemeClr val="tx1"/>
                </a:solidFill>
              </a:rPr>
              <a:t> Project will run through Summer 2 – teacher assessment of progress</a:t>
            </a:r>
            <a:endParaRPr lang="en-GB" sz="800" b="1" dirty="0" smtClean="0">
              <a:solidFill>
                <a:schemeClr val="tx1"/>
              </a:solidFill>
            </a:endParaRPr>
          </a:p>
        </p:txBody>
      </p:sp>
      <p:sp>
        <p:nvSpPr>
          <p:cNvPr id="329" name="Rectangle 328"/>
          <p:cNvSpPr/>
          <p:nvPr/>
        </p:nvSpPr>
        <p:spPr>
          <a:xfrm>
            <a:off x="5139306" y="3524253"/>
            <a:ext cx="1189861" cy="69574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Skills we will work on this term: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800" dirty="0" smtClean="0">
                <a:solidFill>
                  <a:schemeClr val="tx1"/>
                </a:solidFill>
              </a:rPr>
              <a:t>Devising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800" dirty="0" smtClean="0">
                <a:solidFill>
                  <a:schemeClr val="tx1"/>
                </a:solidFill>
              </a:rPr>
              <a:t>Performing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800" dirty="0" smtClean="0">
                <a:solidFill>
                  <a:schemeClr val="tx1"/>
                </a:solidFill>
              </a:rPr>
              <a:t>Self-assessment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n-GB" sz="800" dirty="0" smtClean="0">
              <a:solidFill>
                <a:schemeClr val="tx1"/>
              </a:solidFill>
            </a:endParaRPr>
          </a:p>
        </p:txBody>
      </p: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461385" y="2560219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Connector 33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24656" y="2571987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228041" y="2564977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24425" y="254706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76069" y="256497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End of Year Assessment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6409" y="1693151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Revision techniques shared</a:t>
            </a:r>
          </a:p>
          <a:p>
            <a:pPr algn="ctr"/>
            <a:r>
              <a:rPr lang="en-US" sz="800" dirty="0" smtClean="0"/>
              <a:t> and modelled</a:t>
            </a:r>
            <a:endParaRPr lang="en-US" sz="800" dirty="0"/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099605" y="1383603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Practice questions completed and assessed</a:t>
            </a:r>
            <a:endParaRPr lang="en-US" sz="800" dirty="0"/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350489" y="1573048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Model answers unpicked and critiqued</a:t>
            </a:r>
            <a:endParaRPr lang="en-US" sz="800" dirty="0"/>
          </a:p>
        </p:txBody>
      </p:sp>
      <p:sp>
        <p:nvSpPr>
          <p:cNvPr id="76" name="Rectangle 75"/>
          <p:cNvSpPr/>
          <p:nvPr/>
        </p:nvSpPr>
        <p:spPr>
          <a:xfrm>
            <a:off x="1677741" y="9178877"/>
            <a:ext cx="919986" cy="69230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TOPIC 1: An Introduction to Drama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09365" y="7793891"/>
            <a:ext cx="4768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What </a:t>
            </a:r>
            <a:r>
              <a:rPr lang="en-GB" sz="600" smtClean="0"/>
              <a:t>is </a:t>
            </a:r>
            <a:r>
              <a:rPr lang="en-GB" sz="600" smtClean="0"/>
              <a:t>drama?</a:t>
            </a:r>
            <a:endParaRPr lang="en-GB" sz="600" dirty="0"/>
          </a:p>
        </p:txBody>
      </p:sp>
      <p:sp>
        <p:nvSpPr>
          <p:cNvPr id="78" name="TextBox 77"/>
          <p:cNvSpPr txBox="1"/>
          <p:nvPr/>
        </p:nvSpPr>
        <p:spPr>
          <a:xfrm>
            <a:off x="925030" y="7505227"/>
            <a:ext cx="595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Expectations in Drama</a:t>
            </a:r>
            <a:endParaRPr lang="en-GB" sz="600" dirty="0"/>
          </a:p>
        </p:txBody>
      </p:sp>
      <p:sp>
        <p:nvSpPr>
          <p:cNvPr id="79" name="TextBox 78"/>
          <p:cNvSpPr txBox="1"/>
          <p:nvPr/>
        </p:nvSpPr>
        <p:spPr>
          <a:xfrm>
            <a:off x="1697169" y="7366727"/>
            <a:ext cx="6069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Fundamental basics</a:t>
            </a:r>
            <a:endParaRPr lang="en-GB" sz="600" dirty="0"/>
          </a:p>
        </p:txBody>
      </p:sp>
      <p:sp>
        <p:nvSpPr>
          <p:cNvPr id="80" name="TextBox 79"/>
          <p:cNvSpPr txBox="1"/>
          <p:nvPr/>
        </p:nvSpPr>
        <p:spPr>
          <a:xfrm>
            <a:off x="2343755" y="7329118"/>
            <a:ext cx="620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How to communicate ideas</a:t>
            </a:r>
            <a:endParaRPr lang="en-GB" sz="600" dirty="0"/>
          </a:p>
        </p:txBody>
      </p:sp>
      <p:sp>
        <p:nvSpPr>
          <p:cNvPr id="81" name="TextBox 80"/>
          <p:cNvSpPr txBox="1"/>
          <p:nvPr/>
        </p:nvSpPr>
        <p:spPr>
          <a:xfrm>
            <a:off x="3116822" y="7337190"/>
            <a:ext cx="715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Understanding the success criteria</a:t>
            </a:r>
            <a:endParaRPr lang="en-GB" sz="600" dirty="0"/>
          </a:p>
        </p:txBody>
      </p:sp>
      <p:sp>
        <p:nvSpPr>
          <p:cNvPr id="82" name="Rectangle 81"/>
          <p:cNvSpPr/>
          <p:nvPr/>
        </p:nvSpPr>
        <p:spPr>
          <a:xfrm>
            <a:off x="3577752" y="7902101"/>
            <a:ext cx="743793" cy="47766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End of topic assessment </a:t>
            </a:r>
          </a:p>
        </p:txBody>
      </p:sp>
      <p:sp>
        <p:nvSpPr>
          <p:cNvPr id="83" name="Rectangle 82"/>
          <p:cNvSpPr/>
          <p:nvPr/>
        </p:nvSpPr>
        <p:spPr>
          <a:xfrm>
            <a:off x="4727706" y="7428255"/>
            <a:ext cx="823200" cy="56252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TOPIC 2: Approaches to devising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584985" y="6332726"/>
            <a:ext cx="505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What is devising?</a:t>
            </a:r>
            <a:endParaRPr lang="en-GB" sz="600" dirty="0"/>
          </a:p>
        </p:txBody>
      </p:sp>
      <p:sp>
        <p:nvSpPr>
          <p:cNvPr id="85" name="TextBox 84"/>
          <p:cNvSpPr txBox="1"/>
          <p:nvPr/>
        </p:nvSpPr>
        <p:spPr>
          <a:xfrm>
            <a:off x="4068451" y="6392406"/>
            <a:ext cx="5904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Approaches to devising</a:t>
            </a:r>
            <a:endParaRPr lang="en-GB" sz="600" dirty="0"/>
          </a:p>
        </p:txBody>
      </p:sp>
      <p:sp>
        <p:nvSpPr>
          <p:cNvPr id="86" name="TextBox 85"/>
          <p:cNvSpPr txBox="1"/>
          <p:nvPr/>
        </p:nvSpPr>
        <p:spPr>
          <a:xfrm>
            <a:off x="3571488" y="6377081"/>
            <a:ext cx="50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Benefits to devising</a:t>
            </a:r>
            <a:endParaRPr lang="en-GB" sz="600" dirty="0"/>
          </a:p>
        </p:txBody>
      </p:sp>
      <p:sp>
        <p:nvSpPr>
          <p:cNvPr id="87" name="TextBox 86"/>
          <p:cNvSpPr txBox="1"/>
          <p:nvPr/>
        </p:nvSpPr>
        <p:spPr>
          <a:xfrm>
            <a:off x="3078642" y="6374694"/>
            <a:ext cx="50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Negatives of devising</a:t>
            </a:r>
            <a:endParaRPr lang="en-GB" sz="600" dirty="0"/>
          </a:p>
        </p:txBody>
      </p:sp>
      <p:sp>
        <p:nvSpPr>
          <p:cNvPr id="88" name="TextBox 87"/>
          <p:cNvSpPr txBox="1"/>
          <p:nvPr/>
        </p:nvSpPr>
        <p:spPr>
          <a:xfrm>
            <a:off x="2482298" y="6410825"/>
            <a:ext cx="69580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Implementation</a:t>
            </a:r>
            <a:endParaRPr lang="en-GB" sz="600" dirty="0"/>
          </a:p>
        </p:txBody>
      </p:sp>
      <p:sp>
        <p:nvSpPr>
          <p:cNvPr id="89" name="Rectangle 88"/>
          <p:cNvSpPr/>
          <p:nvPr/>
        </p:nvSpPr>
        <p:spPr>
          <a:xfrm>
            <a:off x="1798650" y="6947747"/>
            <a:ext cx="723654" cy="40912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End of topic assessment </a:t>
            </a:r>
          </a:p>
        </p:txBody>
      </p:sp>
      <p:sp>
        <p:nvSpPr>
          <p:cNvPr id="90" name="Rectangle 89"/>
          <p:cNvSpPr/>
          <p:nvPr/>
        </p:nvSpPr>
        <p:spPr>
          <a:xfrm>
            <a:off x="1692149" y="6167538"/>
            <a:ext cx="711149" cy="54238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TOPIC 3: Holidays from Hell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564817" y="5419176"/>
            <a:ext cx="6598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Holidays from hell and Drama</a:t>
            </a:r>
            <a:endParaRPr lang="en-GB" sz="600" dirty="0"/>
          </a:p>
        </p:txBody>
      </p:sp>
      <p:sp>
        <p:nvSpPr>
          <p:cNvPr id="92" name="TextBox 91"/>
          <p:cNvSpPr txBox="1"/>
          <p:nvPr/>
        </p:nvSpPr>
        <p:spPr>
          <a:xfrm>
            <a:off x="2219194" y="5401290"/>
            <a:ext cx="48684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Key skills</a:t>
            </a:r>
            <a:endParaRPr lang="en-GB" sz="600" dirty="0"/>
          </a:p>
        </p:txBody>
      </p:sp>
      <p:sp>
        <p:nvSpPr>
          <p:cNvPr id="93" name="TextBox 92"/>
          <p:cNvSpPr txBox="1"/>
          <p:nvPr/>
        </p:nvSpPr>
        <p:spPr>
          <a:xfrm>
            <a:off x="2723813" y="5379396"/>
            <a:ext cx="6038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Devising with success</a:t>
            </a:r>
            <a:endParaRPr lang="en-GB" sz="600" dirty="0"/>
          </a:p>
        </p:txBody>
      </p:sp>
      <p:sp>
        <p:nvSpPr>
          <p:cNvPr id="94" name="TextBox 93"/>
          <p:cNvSpPr txBox="1"/>
          <p:nvPr/>
        </p:nvSpPr>
        <p:spPr>
          <a:xfrm>
            <a:off x="3223434" y="5421032"/>
            <a:ext cx="603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Rehearsal and adaptation</a:t>
            </a:r>
            <a:endParaRPr lang="en-GB" sz="600" dirty="0"/>
          </a:p>
        </p:txBody>
      </p:sp>
      <p:sp>
        <p:nvSpPr>
          <p:cNvPr id="96" name="Rectangle 95"/>
          <p:cNvSpPr/>
          <p:nvPr/>
        </p:nvSpPr>
        <p:spPr>
          <a:xfrm>
            <a:off x="3691775" y="5968033"/>
            <a:ext cx="723654" cy="40912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End of topic assessment </a:t>
            </a:r>
          </a:p>
        </p:txBody>
      </p:sp>
      <p:sp>
        <p:nvSpPr>
          <p:cNvPr id="97" name="Rectangle 96"/>
          <p:cNvSpPr/>
          <p:nvPr/>
        </p:nvSpPr>
        <p:spPr>
          <a:xfrm>
            <a:off x="4276626" y="5258785"/>
            <a:ext cx="823200" cy="56252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TOPIC 4: Eastern Problems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773873" y="4355636"/>
            <a:ext cx="534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Different Eastern Problems</a:t>
            </a:r>
            <a:endParaRPr lang="en-GB" sz="600" dirty="0"/>
          </a:p>
        </p:txBody>
      </p:sp>
      <p:sp>
        <p:nvSpPr>
          <p:cNvPr id="99" name="TextBox 98"/>
          <p:cNvSpPr txBox="1"/>
          <p:nvPr/>
        </p:nvSpPr>
        <p:spPr>
          <a:xfrm>
            <a:off x="4209257" y="4375899"/>
            <a:ext cx="5345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Research tasks</a:t>
            </a:r>
            <a:endParaRPr lang="en-GB" sz="600" dirty="0"/>
          </a:p>
        </p:txBody>
      </p:sp>
      <p:sp>
        <p:nvSpPr>
          <p:cNvPr id="100" name="TextBox 99"/>
          <p:cNvSpPr txBox="1"/>
          <p:nvPr/>
        </p:nvSpPr>
        <p:spPr>
          <a:xfrm>
            <a:off x="3647349" y="4401802"/>
            <a:ext cx="570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Monologues and dialogue</a:t>
            </a:r>
            <a:endParaRPr lang="en-GB" sz="600" dirty="0"/>
          </a:p>
        </p:txBody>
      </p:sp>
      <p:sp>
        <p:nvSpPr>
          <p:cNvPr id="101" name="TextBox 100"/>
          <p:cNvSpPr txBox="1"/>
          <p:nvPr/>
        </p:nvSpPr>
        <p:spPr>
          <a:xfrm>
            <a:off x="3203604" y="4388480"/>
            <a:ext cx="5345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Emotive language</a:t>
            </a:r>
            <a:endParaRPr lang="en-GB" sz="600" dirty="0"/>
          </a:p>
        </p:txBody>
      </p:sp>
      <p:sp>
        <p:nvSpPr>
          <p:cNvPr id="102" name="TextBox 101"/>
          <p:cNvSpPr txBox="1"/>
          <p:nvPr/>
        </p:nvSpPr>
        <p:spPr>
          <a:xfrm>
            <a:off x="2687857" y="4403046"/>
            <a:ext cx="534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Devising to success criteria</a:t>
            </a:r>
            <a:endParaRPr lang="en-GB" sz="600" dirty="0"/>
          </a:p>
        </p:txBody>
      </p:sp>
      <p:sp>
        <p:nvSpPr>
          <p:cNvPr id="103" name="Rectangle 102"/>
          <p:cNvSpPr/>
          <p:nvPr/>
        </p:nvSpPr>
        <p:spPr>
          <a:xfrm>
            <a:off x="1947125" y="4956845"/>
            <a:ext cx="723654" cy="40912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End of topic assessment 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78097" y="3966283"/>
            <a:ext cx="794865" cy="54238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TOPIC 3: Traditional Tales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1402014" y="3438285"/>
            <a:ext cx="703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What are traditional tales</a:t>
            </a:r>
            <a:endParaRPr lang="en-GB" sz="600" dirty="0"/>
          </a:p>
        </p:txBody>
      </p:sp>
      <p:sp>
        <p:nvSpPr>
          <p:cNvPr id="106" name="TextBox 105"/>
          <p:cNvSpPr txBox="1"/>
          <p:nvPr/>
        </p:nvSpPr>
        <p:spPr>
          <a:xfrm>
            <a:off x="2099244" y="3382652"/>
            <a:ext cx="5219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Key features of a traditional tale</a:t>
            </a:r>
            <a:endParaRPr lang="en-GB" sz="600" dirty="0"/>
          </a:p>
        </p:txBody>
      </p:sp>
      <p:sp>
        <p:nvSpPr>
          <p:cNvPr id="107" name="TextBox 106"/>
          <p:cNvSpPr txBox="1"/>
          <p:nvPr/>
        </p:nvSpPr>
        <p:spPr>
          <a:xfrm>
            <a:off x="3352827" y="3414779"/>
            <a:ext cx="7005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What is layering within drama?</a:t>
            </a:r>
            <a:endParaRPr lang="en-GB" sz="600" dirty="0"/>
          </a:p>
        </p:txBody>
      </p:sp>
      <p:sp>
        <p:nvSpPr>
          <p:cNvPr id="108" name="TextBox 107"/>
          <p:cNvSpPr txBox="1"/>
          <p:nvPr/>
        </p:nvSpPr>
        <p:spPr>
          <a:xfrm>
            <a:off x="2734115" y="3396980"/>
            <a:ext cx="617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How to adapt a traditional tale</a:t>
            </a:r>
            <a:endParaRPr lang="en-GB" sz="600" dirty="0"/>
          </a:p>
        </p:txBody>
      </p:sp>
      <p:sp>
        <p:nvSpPr>
          <p:cNvPr id="109" name="TextBox 108"/>
          <p:cNvSpPr txBox="1"/>
          <p:nvPr/>
        </p:nvSpPr>
        <p:spPr>
          <a:xfrm>
            <a:off x="4112007" y="3426779"/>
            <a:ext cx="535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Analysis of the success criteria</a:t>
            </a:r>
            <a:endParaRPr lang="en-GB" sz="600" dirty="0"/>
          </a:p>
        </p:txBody>
      </p:sp>
      <p:sp>
        <p:nvSpPr>
          <p:cNvPr id="110" name="TextBox 109"/>
          <p:cNvSpPr txBox="1"/>
          <p:nvPr/>
        </p:nvSpPr>
        <p:spPr>
          <a:xfrm>
            <a:off x="4213791" y="2271983"/>
            <a:ext cx="7005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Creating a traditional tale</a:t>
            </a:r>
            <a:endParaRPr lang="en-GB" sz="600" dirty="0"/>
          </a:p>
        </p:txBody>
      </p:sp>
      <p:sp>
        <p:nvSpPr>
          <p:cNvPr id="111" name="TextBox 110"/>
          <p:cNvSpPr txBox="1"/>
          <p:nvPr/>
        </p:nvSpPr>
        <p:spPr>
          <a:xfrm>
            <a:off x="3712449" y="2395227"/>
            <a:ext cx="700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Character building and plot plan</a:t>
            </a:r>
            <a:endParaRPr lang="en-GB" sz="600" dirty="0"/>
          </a:p>
        </p:txBody>
      </p:sp>
      <p:sp>
        <p:nvSpPr>
          <p:cNvPr id="112" name="TextBox 111"/>
          <p:cNvSpPr txBox="1"/>
          <p:nvPr/>
        </p:nvSpPr>
        <p:spPr>
          <a:xfrm>
            <a:off x="3116822" y="2423062"/>
            <a:ext cx="61283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Script writing </a:t>
            </a:r>
            <a:endParaRPr lang="en-GB" sz="600" dirty="0"/>
          </a:p>
        </p:txBody>
      </p:sp>
      <p:sp>
        <p:nvSpPr>
          <p:cNvPr id="113" name="TextBox 112"/>
          <p:cNvSpPr txBox="1"/>
          <p:nvPr/>
        </p:nvSpPr>
        <p:spPr>
          <a:xfrm>
            <a:off x="2521777" y="2463811"/>
            <a:ext cx="7005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Devising and self assessment</a:t>
            </a:r>
            <a:endParaRPr lang="en-GB" sz="600" dirty="0"/>
          </a:p>
        </p:txBody>
      </p:sp>
      <p:sp>
        <p:nvSpPr>
          <p:cNvPr id="114" name="TextBox 113"/>
          <p:cNvSpPr txBox="1"/>
          <p:nvPr/>
        </p:nvSpPr>
        <p:spPr>
          <a:xfrm>
            <a:off x="1894538" y="2411840"/>
            <a:ext cx="7005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Rehearsal and adaptation</a:t>
            </a:r>
            <a:endParaRPr lang="en-GB" sz="600" dirty="0"/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AE7ED6C182ED408A69B174A1B81E82" ma:contentTypeVersion="12" ma:contentTypeDescription="Create a new document." ma:contentTypeScope="" ma:versionID="aa76260394aed712cebcc6eaa66f0205">
  <xsd:schema xmlns:xsd="http://www.w3.org/2001/XMLSchema" xmlns:xs="http://www.w3.org/2001/XMLSchema" xmlns:p="http://schemas.microsoft.com/office/2006/metadata/properties" xmlns:ns2="91c74df8-1e46-45b4-bd67-b5e67cb8cfb2" xmlns:ns3="912e7bfb-0f1d-4096-82cb-c34f89414f40" targetNamespace="http://schemas.microsoft.com/office/2006/metadata/properties" ma:root="true" ma:fieldsID="04fb79c8f364c04189728febd3124141" ns2:_="" ns3:_="">
    <xsd:import namespace="91c74df8-1e46-45b4-bd67-b5e67cb8cfb2"/>
    <xsd:import namespace="912e7bfb-0f1d-4096-82cb-c34f89414f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c74df8-1e46-45b4-bd67-b5e67cb8cf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2e7bfb-0f1d-4096-82cb-c34f89414f4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EB582B7-8476-4B79-8BF7-7497EC575D0E}"/>
</file>

<file path=customXml/itemProps2.xml><?xml version="1.0" encoding="utf-8"?>
<ds:datastoreItem xmlns:ds="http://schemas.openxmlformats.org/officeDocument/2006/customXml" ds:itemID="{84D70883-23B5-44C5-89C8-99ACB2C86B7B}"/>
</file>

<file path=customXml/itemProps3.xml><?xml version="1.0" encoding="utf-8"?>
<ds:datastoreItem xmlns:ds="http://schemas.openxmlformats.org/officeDocument/2006/customXml" ds:itemID="{09F0F150-E0DC-42C5-9FD1-481A7B00AD5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441</TotalTime>
  <Words>401</Words>
  <Application>Microsoft Office PowerPoint</Application>
  <PresentationFormat>A4 Paper (210x297 mm)</PresentationFormat>
  <Paragraphs>92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emily.campbell</cp:lastModifiedBy>
  <cp:revision>29</cp:revision>
  <dcterms:created xsi:type="dcterms:W3CDTF">2019-07-02T10:31:49Z</dcterms:created>
  <dcterms:modified xsi:type="dcterms:W3CDTF">2020-04-27T09:28:17Z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0x0101006BAE7ED6C182ED408A69B174A1B81E82</vt:lpwstr>
  </property>
</Properties>
</file>