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00FF"/>
    <a:srgbClr val="00CC30"/>
    <a:srgbClr val="E0C1FF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E0559-A99F-F9B1-67EA-6D17CC4DB511}" v="1270" dt="2024-07-18T11:57:12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38460" y="2969963"/>
            <a:ext cx="6819540" cy="6392546"/>
            <a:chOff x="38460" y="2969963"/>
            <a:chExt cx="6819540" cy="6392546"/>
          </a:xfrm>
          <a:solidFill>
            <a:schemeClr val="bg1"/>
          </a:solidFill>
        </p:grpSpPr>
        <p:grpSp>
          <p:nvGrpSpPr>
            <p:cNvPr id="255" name="Group 254"/>
            <p:cNvGrpSpPr/>
            <p:nvPr/>
          </p:nvGrpSpPr>
          <p:grpSpPr>
            <a:xfrm>
              <a:off x="99486" y="2969963"/>
              <a:ext cx="6758514" cy="6392546"/>
              <a:chOff x="99486" y="2969963"/>
              <a:chExt cx="6758514" cy="6392546"/>
            </a:xfrm>
            <a:grpFill/>
          </p:grpSpPr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V="1">
                <a:off x="307975" y="6916163"/>
                <a:ext cx="6550025" cy="2446346"/>
              </a:xfrm>
              <a:prstGeom prst="rect">
                <a:avLst/>
              </a:prstGeom>
              <a:grpFill/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486" y="3945855"/>
                <a:ext cx="6510320" cy="2446346"/>
              </a:xfrm>
              <a:prstGeom prst="rect">
                <a:avLst/>
              </a:prstGeom>
              <a:grpFill/>
            </p:spPr>
          </p:pic>
          <p:pic>
            <p:nvPicPr>
              <p:cNvPr id="253" name="Picture 25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307975" y="5951732"/>
                <a:ext cx="2471320" cy="1469979"/>
              </a:xfrm>
              <a:prstGeom prst="rect">
                <a:avLst/>
              </a:prstGeom>
              <a:grpFill/>
            </p:spPr>
          </p:pic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6647" y="2969963"/>
                <a:ext cx="2152692" cy="1440794"/>
              </a:xfrm>
              <a:prstGeom prst="rect">
                <a:avLst/>
              </a:prstGeom>
              <a:grpFill/>
            </p:spPr>
          </p:pic>
        </p:grpSp>
        <p:sp>
          <p:nvSpPr>
            <p:cNvPr id="20" name="Rectangle 19"/>
            <p:cNvSpPr/>
            <p:nvPr/>
          </p:nvSpPr>
          <p:spPr>
            <a:xfrm>
              <a:off x="38460" y="5860513"/>
              <a:ext cx="421915" cy="5988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Script MT Bold"/>
              </a:rPr>
              <a:t>The BHS Learning Journey Yr8/9 Music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Rectangle 284"/>
          <p:cNvSpPr/>
          <p:nvPr/>
        </p:nvSpPr>
        <p:spPr>
          <a:xfrm>
            <a:off x="1208154" y="7853995"/>
            <a:ext cx="1059122" cy="623680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700" b="1" dirty="0">
              <a:solidFill>
                <a:schemeClr val="accent2"/>
              </a:solidFill>
            </a:endParaRPr>
          </a:p>
          <a:p>
            <a:pPr algn="ctr"/>
            <a:r>
              <a:rPr lang="en-GB" sz="700" b="1" dirty="0">
                <a:solidFill>
                  <a:schemeClr val="accent2"/>
                </a:solidFill>
              </a:rPr>
              <a:t>Assessments:</a:t>
            </a:r>
          </a:p>
          <a:p>
            <a:pPr algn="ctr"/>
            <a:r>
              <a:rPr lang="en-GB" sz="600" b="1" dirty="0">
                <a:solidFill>
                  <a:schemeClr val="accent2"/>
                </a:solidFill>
                <a:ea typeface="Calibri"/>
                <a:cs typeface="Calibri"/>
              </a:rPr>
              <a:t>Samba ensemble performance and theory and listening test.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185" y="1571200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/>
              <a:t>Year 9/10 this way!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30488" y="8084795"/>
            <a:ext cx="1019484" cy="432378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TOPIC 1: Samba/STOMP</a:t>
            </a:r>
            <a:endParaRPr lang="en-GB" sz="1000" b="1" dirty="0">
              <a:solidFill>
                <a:schemeClr val="accent2"/>
              </a:solidFill>
              <a:ea typeface="Calibri"/>
              <a:cs typeface="Calibri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158132" y="9353065"/>
            <a:ext cx="80807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Rests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860022" y="9047515"/>
            <a:ext cx="85907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Timing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80323" y="9368853"/>
            <a:ext cx="47685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Pulse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214060" y="8708988"/>
            <a:ext cx="70073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Note durations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856799" y="9228971"/>
            <a:ext cx="78842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Listening Skills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68725" y="5953200"/>
            <a:ext cx="976910" cy="64307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rgbClr val="9900CC"/>
                </a:solidFill>
              </a:rPr>
              <a:t>TOPIC 3: What makes a good song?</a:t>
            </a:r>
            <a:endParaRPr lang="en-GB" sz="800" b="1" dirty="0">
              <a:solidFill>
                <a:srgbClr val="9900CC"/>
              </a:solidFill>
              <a:ea typeface="Calibri"/>
              <a:cs typeface="Calibri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68725" y="3770435"/>
            <a:ext cx="938957" cy="57186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rgbClr val="FF0000"/>
                </a:solidFill>
              </a:rPr>
              <a:t>TOPIC 4: Pop Band</a:t>
            </a:r>
            <a:endParaRPr lang="en-GB" sz="1000" b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947204" y="6682132"/>
            <a:ext cx="823200" cy="562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rgbClr val="0070C0"/>
                </a:solidFill>
              </a:rPr>
              <a:t>TOPIC 2: The Blues</a:t>
            </a:r>
            <a:endParaRPr lang="en-GB" sz="800" b="1" dirty="0">
              <a:solidFill>
                <a:srgbClr val="0070C0"/>
              </a:solidFill>
              <a:ea typeface="Calibri"/>
              <a:cs typeface="Calibri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795158" y="3028468"/>
            <a:ext cx="794865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rgbClr val="FF00FF"/>
                </a:solidFill>
              </a:rPr>
              <a:t>TOPIC 5:Hooks and Riffs</a:t>
            </a:r>
            <a:endParaRPr lang="en-GB" sz="1000" b="1" dirty="0">
              <a:solidFill>
                <a:srgbClr val="FF00FF"/>
              </a:solidFill>
              <a:ea typeface="Calibri"/>
              <a:cs typeface="Calibri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5723425" y="8887317"/>
            <a:ext cx="1118967" cy="65065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8/9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 Autumn Term 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2149892" y="7621523"/>
            <a:ext cx="1287939" cy="67645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Year 8/9 Autumn Term 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209858" y="5801276"/>
            <a:ext cx="83762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Chords I IV V</a:t>
            </a:r>
            <a:endParaRPr lang="en-GB" sz="800" dirty="0">
              <a:solidFill>
                <a:srgbClr val="9900CC"/>
              </a:solidFill>
              <a:ea typeface="Calibri"/>
              <a:cs typeface="Calibri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217606" y="5842990"/>
            <a:ext cx="93963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Reading more complex notation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357403" y="6248656"/>
            <a:ext cx="82577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Performance skills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5322935" y="5367693"/>
            <a:ext cx="1029785" cy="66995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9900CC"/>
                </a:solidFill>
              </a:rPr>
              <a:t>Assessment:</a:t>
            </a:r>
            <a:endParaRPr lang="en-GB" sz="700" b="1" dirty="0">
              <a:solidFill>
                <a:srgbClr val="9900CC"/>
              </a:solidFill>
              <a:ea typeface="Calibri"/>
              <a:cs typeface="Calibri"/>
            </a:endParaRPr>
          </a:p>
          <a:p>
            <a:pPr algn="ctr"/>
            <a:r>
              <a:rPr lang="en-GB" sz="700" b="1" dirty="0">
                <a:solidFill>
                  <a:srgbClr val="9900CC"/>
                </a:solidFill>
              </a:rPr>
              <a:t>Performance assessment and listening and theory test.</a:t>
            </a:r>
            <a:endParaRPr lang="en-GB" sz="700" b="1" dirty="0">
              <a:solidFill>
                <a:srgbClr val="9900CC"/>
              </a:solidFill>
              <a:ea typeface="Calibri"/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767963" y="6787712"/>
            <a:ext cx="1203135" cy="761565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Year 8/9 Spring Term 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082469" y="4348334"/>
            <a:ext cx="625089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Playing in time with accuracy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079966" y="4873929"/>
            <a:ext cx="85793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Reading TAB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043170" y="4810554"/>
            <a:ext cx="64157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Reading chords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440018" y="5221849"/>
            <a:ext cx="80423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Parts of the instrument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003324" y="3735321"/>
            <a:ext cx="887294" cy="66382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Assessment: Perform an ensemble piece.</a:t>
            </a:r>
            <a:endParaRPr lang="en-GB" sz="700" b="1" dirty="0">
              <a:solidFill>
                <a:srgbClr val="FF0000"/>
              </a:solidFill>
              <a:ea typeface="Calibri"/>
              <a:cs typeface="Calibri"/>
            </a:endParaRPr>
          </a:p>
          <a:p>
            <a:pPr algn="ctr"/>
            <a:r>
              <a:rPr lang="en-GB" sz="700" b="1" dirty="0">
                <a:solidFill>
                  <a:srgbClr val="FF0000"/>
                </a:solidFill>
              </a:rPr>
              <a:t>Theory and listening test.</a:t>
            </a:r>
          </a:p>
        </p:txBody>
      </p:sp>
      <p:sp>
        <p:nvSpPr>
          <p:cNvPr id="299" name="Oval 298"/>
          <p:cNvSpPr/>
          <p:nvPr/>
        </p:nvSpPr>
        <p:spPr>
          <a:xfrm>
            <a:off x="4630596" y="4645031"/>
            <a:ext cx="1211246" cy="654621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Year 8/9 Spring Term 2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088722" y="7125838"/>
            <a:ext cx="70433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Accidentals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237678" y="7738286"/>
            <a:ext cx="70433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Time signature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3476100" y="7689306"/>
            <a:ext cx="616012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Bass clef notes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455129" y="8133327"/>
            <a:ext cx="69939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Treble clef notes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972152" y="6790894"/>
            <a:ext cx="1221670" cy="63869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00" b="1" dirty="0">
              <a:solidFill>
                <a:srgbClr val="0070C0"/>
              </a:solidFill>
            </a:endParaRP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Practical assessment of keyboard performance.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Listening and theory test.</a:t>
            </a:r>
          </a:p>
        </p:txBody>
      </p:sp>
      <p:sp>
        <p:nvSpPr>
          <p:cNvPr id="302" name="Oval 301"/>
          <p:cNvSpPr/>
          <p:nvPr/>
        </p:nvSpPr>
        <p:spPr>
          <a:xfrm>
            <a:off x="3921862" y="3743584"/>
            <a:ext cx="1110547" cy="77757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 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042387" y="3189564"/>
            <a:ext cx="73437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  <a:ea typeface="Calibri"/>
                <a:cs typeface="Calibri"/>
              </a:rPr>
              <a:t>Repetition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03703" y="3203805"/>
            <a:ext cx="676232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  <a:ea typeface="Calibri"/>
                <a:cs typeface="Calibri"/>
              </a:rPr>
              <a:t>Step, repeats, leaps</a:t>
            </a:r>
            <a:endParaRPr lang="en-GB" sz="800" dirty="0">
              <a:solidFill>
                <a:srgbClr val="FF00FF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3892661" y="2813024"/>
            <a:ext cx="96058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Ostinato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933671" y="2853707"/>
            <a:ext cx="93540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  <a:ea typeface="Calibri"/>
                <a:cs typeface="Calibri"/>
              </a:rPr>
              <a:t>Key signature</a:t>
            </a:r>
            <a:endParaRPr lang="en-GB" sz="800" dirty="0">
              <a:solidFill>
                <a:srgbClr val="FF00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011567" y="3295317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  <a:ea typeface="Calibri"/>
                <a:cs typeface="Calibri"/>
              </a:rPr>
              <a:t>Pop song devices</a:t>
            </a:r>
          </a:p>
        </p:txBody>
      </p:sp>
      <p:pic>
        <p:nvPicPr>
          <p:cNvPr id="60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9" y="9444415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9865" y="8859640"/>
            <a:ext cx="517559" cy="553998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SMSC</a:t>
            </a:r>
          </a:p>
          <a:p>
            <a:pPr algn="ctr"/>
            <a:r>
              <a:rPr lang="en-GB" sz="600" dirty="0"/>
              <a:t>British Values- Working as a group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58889" y="6227844"/>
            <a:ext cx="70217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Singing melodies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66714" y="5780461"/>
            <a:ext cx="818722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The elements of music</a:t>
            </a:r>
          </a:p>
        </p:txBody>
      </p:sp>
      <p:pic>
        <p:nvPicPr>
          <p:cNvPr id="65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099" y="7611948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437713" y="5530502"/>
            <a:ext cx="60275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Focus and resilience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148058" y="6642138"/>
            <a:ext cx="618285" cy="95410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Cultural Appreciation.</a:t>
            </a:r>
          </a:p>
          <a:p>
            <a:pPr algn="ctr"/>
            <a:r>
              <a:rPr lang="en-GB" sz="800" dirty="0"/>
              <a:t>The music of another culture</a:t>
            </a:r>
          </a:p>
        </p:txBody>
      </p:sp>
      <p:pic>
        <p:nvPicPr>
          <p:cNvPr id="67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772" y="5440167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2795339" y="4807183"/>
            <a:ext cx="76096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Cultural influences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39646" y="8077324"/>
            <a:ext cx="63532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Citizenship</a:t>
            </a:r>
          </a:p>
          <a:p>
            <a:pPr algn="ctr"/>
            <a:r>
              <a:rPr lang="en-GB" sz="800" dirty="0"/>
              <a:t>Respect</a:t>
            </a:r>
          </a:p>
        </p:txBody>
      </p:sp>
      <p:pic>
        <p:nvPicPr>
          <p:cNvPr id="71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981" y="8093694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4946059" y="2750625"/>
            <a:ext cx="745437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I can listen effectively.</a:t>
            </a:r>
          </a:p>
        </p:txBody>
      </p:sp>
      <p:pic>
        <p:nvPicPr>
          <p:cNvPr id="73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869" y="2511633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1431038" y="2284761"/>
            <a:ext cx="66378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Chord sequence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758523" y="1883689"/>
            <a:ext cx="89179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Bassline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195762" y="2252141"/>
            <a:ext cx="99806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Using music software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26344" y="2281623"/>
            <a:ext cx="90084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</a:rPr>
              <a:t>Pop Instruments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280466" y="3602583"/>
            <a:ext cx="1316579" cy="837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know what a hook is.</a:t>
            </a:r>
            <a:endParaRPr lang="en-GB" sz="700" dirty="0">
              <a:solidFill>
                <a:srgbClr val="FF00FF"/>
              </a:solidFill>
              <a:ea typeface="Calibri"/>
              <a:cs typeface="Calibri"/>
            </a:endParaRPr>
          </a:p>
          <a:p>
            <a:pPr algn="ctr"/>
            <a:r>
              <a:rPr lang="en-GB" sz="700">
                <a:solidFill>
                  <a:srgbClr val="FF00FF"/>
                </a:solidFill>
                <a:ea typeface="Calibri"/>
                <a:cs typeface="Calibri"/>
              </a:rPr>
              <a:t>I know  what a riff is. 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  <a:ea typeface="Calibri"/>
                <a:cs typeface="Calibri"/>
              </a:rPr>
              <a:t>I know why they are a key feature of pop music. I can perform hooks and riffs and compose one of my own. 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852577" y="7229920"/>
            <a:ext cx="1007949" cy="836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" b="1" dirty="0">
                <a:solidFill>
                  <a:srgbClr val="0070C0"/>
                </a:solidFill>
              </a:rPr>
              <a:t>Key Knowledge:</a:t>
            </a:r>
          </a:p>
          <a:p>
            <a:pPr algn="ctr"/>
            <a:r>
              <a:rPr lang="en-GB" sz="600" b="1" dirty="0">
                <a:solidFill>
                  <a:srgbClr val="0070C0"/>
                </a:solidFill>
              </a:rPr>
              <a:t>I know how and where blues music originated.</a:t>
            </a:r>
          </a:p>
          <a:p>
            <a:pPr algn="ctr"/>
            <a:r>
              <a:rPr lang="en-GB" sz="600" b="1" dirty="0">
                <a:solidFill>
                  <a:srgbClr val="0070C0"/>
                </a:solidFill>
                <a:ea typeface="Calibri"/>
                <a:cs typeface="Calibri"/>
              </a:rPr>
              <a:t>I can perform blues music.</a:t>
            </a:r>
          </a:p>
          <a:p>
            <a:pPr algn="ctr"/>
            <a:r>
              <a:rPr lang="en-GB" sz="600" b="1" dirty="0">
                <a:solidFill>
                  <a:srgbClr val="0070C0"/>
                </a:solidFill>
                <a:ea typeface="Calibri"/>
                <a:cs typeface="Calibri"/>
              </a:rPr>
              <a:t>I know they key musical devices associated with this style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92386" y="8521787"/>
            <a:ext cx="1053505" cy="1038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" b="1" dirty="0">
                <a:solidFill>
                  <a:schemeClr val="accent2"/>
                </a:solidFill>
              </a:rPr>
              <a:t>Key Knowledge:</a:t>
            </a:r>
          </a:p>
          <a:p>
            <a:pPr algn="ctr"/>
            <a:r>
              <a:rPr lang="en-GB" sz="600" dirty="0">
                <a:solidFill>
                  <a:schemeClr val="accent2"/>
                </a:solidFill>
              </a:rPr>
              <a:t>I know how to perform complex rhythms.</a:t>
            </a:r>
            <a:endParaRPr lang="en-GB" sz="600" dirty="0">
              <a:solidFill>
                <a:schemeClr val="accent2"/>
              </a:solidFill>
              <a:ea typeface="Calibri"/>
              <a:cs typeface="Calibri"/>
            </a:endParaRPr>
          </a:p>
          <a:p>
            <a:pPr algn="ctr"/>
            <a:r>
              <a:rPr lang="en-GB" sz="600" dirty="0">
                <a:solidFill>
                  <a:schemeClr val="accent2"/>
                </a:solidFill>
                <a:ea typeface="Calibri"/>
                <a:cs typeface="Calibri"/>
              </a:rPr>
              <a:t>To know how to play polyrhythms in an ensemble.</a:t>
            </a:r>
          </a:p>
          <a:p>
            <a:pPr algn="ctr"/>
            <a:r>
              <a:rPr lang="en-GB" sz="600" dirty="0">
                <a:solidFill>
                  <a:schemeClr val="accent2"/>
                </a:solidFill>
                <a:ea typeface="Calibri"/>
                <a:cs typeface="Calibri"/>
              </a:rPr>
              <a:t>I know where samba originated and it's key features. </a:t>
            </a:r>
          </a:p>
        </p:txBody>
      </p:sp>
      <p:sp>
        <p:nvSpPr>
          <p:cNvPr id="95" name="Rectangle 94"/>
          <p:cNvSpPr/>
          <p:nvPr/>
        </p:nvSpPr>
        <p:spPr>
          <a:xfrm>
            <a:off x="77638" y="6607604"/>
            <a:ext cx="1053505" cy="115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9900CC"/>
                </a:solidFill>
              </a:rPr>
              <a:t>Key Knowledge: </a:t>
            </a:r>
            <a:endParaRPr lang="en-GB" sz="700" b="1">
              <a:solidFill>
                <a:srgbClr val="9900CC"/>
              </a:solidFill>
              <a:ea typeface="Calibri"/>
              <a:cs typeface="Calibri"/>
            </a:endParaRPr>
          </a:p>
          <a:p>
            <a:pPr algn="ctr"/>
            <a:r>
              <a:rPr lang="en-GB" sz="700" b="1" dirty="0">
                <a:solidFill>
                  <a:srgbClr val="9900CC"/>
                </a:solidFill>
                <a:ea typeface="Calibri" panose="020F0502020204030204"/>
                <a:cs typeface="Calibri" panose="020F0502020204030204"/>
              </a:rPr>
              <a:t>I know what a chord sequence is.</a:t>
            </a:r>
          </a:p>
          <a:p>
            <a:pPr algn="ctr"/>
            <a:r>
              <a:rPr lang="en-GB" sz="700" b="1" dirty="0">
                <a:solidFill>
                  <a:srgbClr val="9900CC"/>
                </a:solidFill>
                <a:ea typeface="Calibri" panose="020F0502020204030204"/>
                <a:cs typeface="Calibri" panose="020F0502020204030204"/>
              </a:rPr>
              <a:t>I know how to identify melody, bassline and rhythm.</a:t>
            </a:r>
          </a:p>
          <a:p>
            <a:pPr algn="ctr"/>
            <a:r>
              <a:rPr lang="en-GB" sz="700" b="1" dirty="0">
                <a:solidFill>
                  <a:srgbClr val="9900CC"/>
                </a:solidFill>
                <a:ea typeface="Calibri" panose="020F0502020204030204"/>
                <a:cs typeface="Calibri" panose="020F0502020204030204"/>
              </a:rPr>
              <a:t>I know how song lyrics are structured. I can perform parts of a pop song. </a:t>
            </a:r>
          </a:p>
          <a:p>
            <a:pPr algn="ctr"/>
            <a:endParaRPr lang="en-GB" sz="700" dirty="0">
              <a:solidFill>
                <a:srgbClr val="00CC30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7838" y="4400737"/>
            <a:ext cx="954802" cy="11187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know how to perform as part of a pop band by playing either chords, melody, bassline or rhythm. I know the key features of pop band music. </a:t>
            </a:r>
            <a:endParaRPr lang="en-GB" sz="700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7F7E32F-C4F6-4610-B721-297FE268C2EC}"/>
              </a:ext>
            </a:extLst>
          </p:cNvPr>
          <p:cNvSpPr txBox="1"/>
          <p:nvPr/>
        </p:nvSpPr>
        <p:spPr>
          <a:xfrm>
            <a:off x="2738163" y="8744103"/>
            <a:ext cx="78842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Ensemble Skills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F25F56D-FAB2-4CA0-9060-5A021510B58F}"/>
              </a:ext>
            </a:extLst>
          </p:cNvPr>
          <p:cNvSpPr txBox="1"/>
          <p:nvPr/>
        </p:nvSpPr>
        <p:spPr>
          <a:xfrm>
            <a:off x="1858075" y="9224130"/>
            <a:ext cx="78842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Accuracy of counting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5FEDC68-AC60-454E-81B0-B6637712DACD}"/>
              </a:ext>
            </a:extLst>
          </p:cNvPr>
          <p:cNvSpPr txBox="1"/>
          <p:nvPr/>
        </p:nvSpPr>
        <p:spPr>
          <a:xfrm>
            <a:off x="4288450" y="6900589"/>
            <a:ext cx="79964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Keyboard fingers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92A86BF-AE65-4F1B-B73B-BA7CB2F10A50}"/>
              </a:ext>
            </a:extLst>
          </p:cNvPr>
          <p:cNvSpPr txBox="1"/>
          <p:nvPr/>
        </p:nvSpPr>
        <p:spPr>
          <a:xfrm>
            <a:off x="4273674" y="8257265"/>
            <a:ext cx="53560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Stave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EEC779E-5DA1-4AE6-B48B-01C91AF61C9A}"/>
              </a:ext>
            </a:extLst>
          </p:cNvPr>
          <p:cNvSpPr txBox="1"/>
          <p:nvPr/>
        </p:nvSpPr>
        <p:spPr>
          <a:xfrm>
            <a:off x="4182826" y="6283718"/>
            <a:ext cx="91885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  <a:ea typeface="Calibri"/>
                <a:cs typeface="Calibri"/>
              </a:rPr>
              <a:t>Major/Minor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CF8E9B-51FE-49C7-9D65-B2D8B0F5A07B}"/>
              </a:ext>
            </a:extLst>
          </p:cNvPr>
          <p:cNvSpPr/>
          <p:nvPr/>
        </p:nvSpPr>
        <p:spPr>
          <a:xfrm>
            <a:off x="4110977" y="1338634"/>
            <a:ext cx="1029785" cy="7240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B050"/>
                </a:solidFill>
              </a:rPr>
              <a:t>Practical assessment of composition. </a:t>
            </a:r>
          </a:p>
          <a:p>
            <a:pPr algn="ctr"/>
            <a:r>
              <a:rPr lang="en-GB" sz="700" b="1" dirty="0">
                <a:solidFill>
                  <a:srgbClr val="00B050"/>
                </a:solidFill>
              </a:rPr>
              <a:t>Listening and theory test.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472DF47-3559-4F90-B2CC-A0647A27C778}"/>
              </a:ext>
            </a:extLst>
          </p:cNvPr>
          <p:cNvSpPr txBox="1"/>
          <p:nvPr/>
        </p:nvSpPr>
        <p:spPr>
          <a:xfrm>
            <a:off x="1898608" y="2871859"/>
            <a:ext cx="93540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Instrumentation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7E804B8-C78E-4BE1-9B97-38B72BF76D2D}"/>
              </a:ext>
            </a:extLst>
          </p:cNvPr>
          <p:cNvSpPr txBox="1"/>
          <p:nvPr/>
        </p:nvSpPr>
        <p:spPr>
          <a:xfrm>
            <a:off x="4340967" y="2213672"/>
            <a:ext cx="114417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Melody lines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76AAD58-51EF-457F-B0B4-99A29990BD4F}"/>
              </a:ext>
            </a:extLst>
          </p:cNvPr>
          <p:cNvSpPr txBox="1"/>
          <p:nvPr/>
        </p:nvSpPr>
        <p:spPr>
          <a:xfrm>
            <a:off x="1192670" y="3827347"/>
            <a:ext cx="887600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Chords/melody/baseline/rhythm texture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D8B9A3-FDB3-4100-8B78-EAB6987DB3B0}"/>
              </a:ext>
            </a:extLst>
          </p:cNvPr>
          <p:cNvSpPr/>
          <p:nvPr/>
        </p:nvSpPr>
        <p:spPr>
          <a:xfrm>
            <a:off x="647469" y="3015634"/>
            <a:ext cx="1123268" cy="604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Assessment: Compose a riff.</a:t>
            </a:r>
          </a:p>
          <a:p>
            <a:pPr algn="ctr"/>
            <a:r>
              <a:rPr lang="en-GB" sz="700" b="1" dirty="0">
                <a:solidFill>
                  <a:srgbClr val="FF00FF"/>
                </a:solidFill>
              </a:rPr>
              <a:t>Theory and listening test.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B2F1E61-34CF-4E5D-9E5C-97218AEEBBB6}"/>
              </a:ext>
            </a:extLst>
          </p:cNvPr>
          <p:cNvSpPr/>
          <p:nvPr/>
        </p:nvSpPr>
        <p:spPr>
          <a:xfrm>
            <a:off x="-6650" y="2075722"/>
            <a:ext cx="1331773" cy="77757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Year 8/9 Summer Term 2 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34D2276-2427-407A-AF49-6FD7CAD08C7B}"/>
              </a:ext>
            </a:extLst>
          </p:cNvPr>
          <p:cNvSpPr/>
          <p:nvPr/>
        </p:nvSpPr>
        <p:spPr>
          <a:xfrm>
            <a:off x="594735" y="712877"/>
            <a:ext cx="932439" cy="55712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rgbClr val="00B050"/>
                </a:solidFill>
              </a:rPr>
              <a:t>TOPIC 6:Composing a pop song</a:t>
            </a:r>
            <a:endParaRPr lang="en-GB" sz="1000" b="1" dirty="0">
              <a:solidFill>
                <a:srgbClr val="00B050"/>
              </a:solidFill>
              <a:ea typeface="Calibri"/>
              <a:cs typeface="Calibri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49EC685-DAFC-484A-BC39-78C70558B1C6}"/>
              </a:ext>
            </a:extLst>
          </p:cNvPr>
          <p:cNvSpPr/>
          <p:nvPr/>
        </p:nvSpPr>
        <p:spPr>
          <a:xfrm>
            <a:off x="569184" y="1294448"/>
            <a:ext cx="1122185" cy="7481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00B050"/>
                </a:solidFill>
              </a:rPr>
              <a:t>I know what the texture of pop music is.</a:t>
            </a:r>
            <a:endParaRPr lang="en-GB" sz="700" dirty="0">
              <a:solidFill>
                <a:srgbClr val="00B050"/>
              </a:solidFill>
              <a:ea typeface="Calibri"/>
              <a:cs typeface="Calibri"/>
            </a:endParaRPr>
          </a:p>
          <a:p>
            <a:pPr algn="ctr"/>
            <a:r>
              <a:rPr lang="en-GB" sz="700" dirty="0">
                <a:solidFill>
                  <a:srgbClr val="00B050"/>
                </a:solidFill>
              </a:rPr>
              <a:t>I know the structure of a </a:t>
            </a:r>
            <a:r>
              <a:rPr lang="en-GB" sz="700">
                <a:solidFill>
                  <a:srgbClr val="00B050"/>
                </a:solidFill>
              </a:rPr>
              <a:t>song.</a:t>
            </a:r>
            <a:endParaRPr lang="en-GB" sz="700" dirty="0">
              <a:solidFill>
                <a:srgbClr val="00B050"/>
              </a:solidFill>
            </a:endParaRPr>
          </a:p>
          <a:p>
            <a:pPr algn="ctr"/>
            <a:r>
              <a:rPr lang="en-GB" sz="700" dirty="0">
                <a:solidFill>
                  <a:srgbClr val="00B050"/>
                </a:solidFill>
                <a:ea typeface="Calibri"/>
                <a:cs typeface="Calibri"/>
              </a:rPr>
              <a:t>I know how to use harmony.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FBD7C85-4AF7-4858-85DE-95FCEA5A30A3}"/>
              </a:ext>
            </a:extLst>
          </p:cNvPr>
          <p:cNvSpPr txBox="1"/>
          <p:nvPr/>
        </p:nvSpPr>
        <p:spPr>
          <a:xfrm>
            <a:off x="2687260" y="1754842"/>
            <a:ext cx="65747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Riffs/Hooks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164C7C-13C4-4C4C-D250-35557EF81A2C}"/>
              </a:ext>
            </a:extLst>
          </p:cNvPr>
          <p:cNvSpPr txBox="1"/>
          <p:nvPr/>
        </p:nvSpPr>
        <p:spPr>
          <a:xfrm>
            <a:off x="4385623" y="8546836"/>
            <a:ext cx="818722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Call and response</a:t>
            </a:r>
            <a:endParaRPr lang="en-GB" sz="800" dirty="0">
              <a:solidFill>
                <a:schemeClr val="accent2"/>
              </a:solidFill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C7B38-96BA-A526-49CE-A3ECC0BF4B7A}"/>
              </a:ext>
            </a:extLst>
          </p:cNvPr>
          <p:cNvSpPr txBox="1"/>
          <p:nvPr/>
        </p:nvSpPr>
        <p:spPr>
          <a:xfrm>
            <a:off x="4783624" y="9106996"/>
            <a:ext cx="70073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  <a:ea typeface="Calibri"/>
                <a:cs typeface="Calibri"/>
              </a:rPr>
              <a:t>Polyrhythm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88B2DE-C693-64C7-FA92-DA1F6BB12EA3}"/>
              </a:ext>
            </a:extLst>
          </p:cNvPr>
          <p:cNvSpPr txBox="1"/>
          <p:nvPr/>
        </p:nvSpPr>
        <p:spPr>
          <a:xfrm>
            <a:off x="3633176" y="8708988"/>
            <a:ext cx="70073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  <a:ea typeface="Calibri"/>
                <a:cs typeface="Calibri"/>
              </a:rPr>
              <a:t>Unison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73E17-74B6-3FE1-3438-CCD45222889B}"/>
              </a:ext>
            </a:extLst>
          </p:cNvPr>
          <p:cNvSpPr txBox="1"/>
          <p:nvPr/>
        </p:nvSpPr>
        <p:spPr>
          <a:xfrm>
            <a:off x="1833800" y="8812175"/>
            <a:ext cx="80397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  <a:ea typeface="Calibri"/>
                <a:cs typeface="Calibri"/>
              </a:rPr>
              <a:t>Improvisation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5E87C-F7EE-A857-BE37-D23AB3CF8490}"/>
              </a:ext>
            </a:extLst>
          </p:cNvPr>
          <p:cNvSpPr txBox="1"/>
          <p:nvPr/>
        </p:nvSpPr>
        <p:spPr>
          <a:xfrm>
            <a:off x="4899180" y="8136294"/>
            <a:ext cx="70433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  <a:ea typeface="Calibri"/>
                <a:cs typeface="Calibri"/>
              </a:rPr>
              <a:t>12 Bar Blues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D2A91-6C66-D887-5952-2E7462EF30D9}"/>
              </a:ext>
            </a:extLst>
          </p:cNvPr>
          <p:cNvSpPr txBox="1"/>
          <p:nvPr/>
        </p:nvSpPr>
        <p:spPr>
          <a:xfrm>
            <a:off x="5017093" y="7753026"/>
            <a:ext cx="70433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  <a:ea typeface="Calibri"/>
                <a:cs typeface="Calibri"/>
              </a:rPr>
              <a:t>Blues scale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887682-8DCE-D205-387E-892871F34BEC}"/>
              </a:ext>
            </a:extLst>
          </p:cNvPr>
          <p:cNvSpPr txBox="1"/>
          <p:nvPr/>
        </p:nvSpPr>
        <p:spPr>
          <a:xfrm>
            <a:off x="5147266" y="7384499"/>
            <a:ext cx="70433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  <a:ea typeface="Calibri"/>
                <a:cs typeface="Calibri"/>
              </a:rPr>
              <a:t>Blues song structure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D147D4-07E9-FF96-AC17-D73253F18B24}"/>
              </a:ext>
            </a:extLst>
          </p:cNvPr>
          <p:cNvSpPr txBox="1"/>
          <p:nvPr/>
        </p:nvSpPr>
        <p:spPr>
          <a:xfrm>
            <a:off x="5161941" y="6735892"/>
            <a:ext cx="704334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  <a:ea typeface="Calibri"/>
                <a:cs typeface="Calibri"/>
              </a:rPr>
              <a:t>Walking Bassline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29B3AF-F952-DE5B-2990-6F2749A9964E}"/>
              </a:ext>
            </a:extLst>
          </p:cNvPr>
          <p:cNvSpPr txBox="1"/>
          <p:nvPr/>
        </p:nvSpPr>
        <p:spPr>
          <a:xfrm>
            <a:off x="3208192" y="6272990"/>
            <a:ext cx="83762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  <a:ea typeface="Calibri"/>
                <a:cs typeface="Calibri"/>
              </a:rPr>
              <a:t>Basslines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3E1C45-13F5-9D61-66C3-BFF7A83A4191}"/>
              </a:ext>
            </a:extLst>
          </p:cNvPr>
          <p:cNvSpPr txBox="1"/>
          <p:nvPr/>
        </p:nvSpPr>
        <p:spPr>
          <a:xfrm>
            <a:off x="4152089" y="5948686"/>
            <a:ext cx="64589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  <a:ea typeface="Calibri"/>
                <a:cs typeface="Calibri"/>
              </a:rPr>
              <a:t>Lyrics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073215-5DE3-7381-DA60-AF9D8D2DDF92}"/>
              </a:ext>
            </a:extLst>
          </p:cNvPr>
          <p:cNvSpPr txBox="1"/>
          <p:nvPr/>
        </p:nvSpPr>
        <p:spPr>
          <a:xfrm>
            <a:off x="4461732" y="5639124"/>
            <a:ext cx="83762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9900CC"/>
                </a:solidFill>
              </a:rPr>
              <a:t>Song Structure</a:t>
            </a:r>
            <a:endParaRPr lang="en-GB" sz="800" dirty="0">
              <a:solidFill>
                <a:srgbClr val="9900CC"/>
              </a:solidFill>
              <a:ea typeface="Calibri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F5DD0F-FE55-961D-09B4-C87CFA4AC6D1}"/>
              </a:ext>
            </a:extLst>
          </p:cNvPr>
          <p:cNvSpPr txBox="1"/>
          <p:nvPr/>
        </p:nvSpPr>
        <p:spPr>
          <a:xfrm>
            <a:off x="2144950" y="3893236"/>
            <a:ext cx="76096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ea typeface="Calibri"/>
                <a:cs typeface="Calibri"/>
              </a:rPr>
              <a:t>Treble clef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3D4280-D363-9266-906E-A8E1BDCDFCEB}"/>
              </a:ext>
            </a:extLst>
          </p:cNvPr>
          <p:cNvSpPr txBox="1"/>
          <p:nvPr/>
        </p:nvSpPr>
        <p:spPr>
          <a:xfrm>
            <a:off x="2130128" y="4232281"/>
            <a:ext cx="76096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ea typeface="Calibri"/>
                <a:cs typeface="Calibri"/>
              </a:rPr>
              <a:t>Bass clef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C09EE7-5239-198D-7B4F-C0D333F08C24}"/>
              </a:ext>
            </a:extLst>
          </p:cNvPr>
          <p:cNvSpPr txBox="1"/>
          <p:nvPr/>
        </p:nvSpPr>
        <p:spPr>
          <a:xfrm>
            <a:off x="3692327" y="4807182"/>
            <a:ext cx="76096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ea typeface="Calibri"/>
                <a:cs typeface="Calibri"/>
              </a:rPr>
              <a:t>Performance skills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8D91E2-ABBB-B397-36BE-532F8CDC09A4}"/>
              </a:ext>
            </a:extLst>
          </p:cNvPr>
          <p:cNvSpPr txBox="1"/>
          <p:nvPr/>
        </p:nvSpPr>
        <p:spPr>
          <a:xfrm>
            <a:off x="3412034" y="5219932"/>
            <a:ext cx="76096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ea typeface="Calibri"/>
                <a:cs typeface="Calibri"/>
              </a:rPr>
              <a:t>Practice skills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04E3EC-5C37-FCC1-DCA8-082573C192C2}"/>
              </a:ext>
            </a:extLst>
          </p:cNvPr>
          <p:cNvSpPr txBox="1"/>
          <p:nvPr/>
        </p:nvSpPr>
        <p:spPr>
          <a:xfrm>
            <a:off x="3393776" y="1872770"/>
            <a:ext cx="657475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>
                <a:solidFill>
                  <a:srgbClr val="00B050"/>
                </a:solidFill>
                <a:ea typeface="Calibri"/>
                <a:cs typeface="Calibri"/>
              </a:rPr>
              <a:t>Rhythms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4B7E09F0DB747AD2510559CE33390" ma:contentTypeVersion="19" ma:contentTypeDescription="Create a new document." ma:contentTypeScope="" ma:versionID="f69ff742e41a3f72789d1a66915538ef">
  <xsd:schema xmlns:xsd="http://www.w3.org/2001/XMLSchema" xmlns:xs="http://www.w3.org/2001/XMLSchema" xmlns:p="http://schemas.microsoft.com/office/2006/metadata/properties" xmlns:ns2="821bd29e-ec7a-4fcd-95c0-2d8e40614ed3" xmlns:ns3="bffbbae3-b438-4fad-8fc0-55ba671f8fb5" targetNamespace="http://schemas.microsoft.com/office/2006/metadata/properties" ma:root="true" ma:fieldsID="bbe723079717d0c8cd4619a6f9ae847a" ns2:_="" ns3:_="">
    <xsd:import namespace="821bd29e-ec7a-4fcd-95c0-2d8e40614ed3"/>
    <xsd:import namespace="bffbbae3-b438-4fad-8fc0-55ba671f8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bd29e-ec7a-4fcd-95c0-2d8e40614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bae3-b438-4fad-8fc0-55ba671f8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9c2e99-fb38-40e8-948c-adedcdbfbb29}" ma:internalName="TaxCatchAll" ma:showField="CatchAllData" ma:web="bffbbae3-b438-4fad-8fc0-55ba671f8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bbae3-b438-4fad-8fc0-55ba671f8fb5" xsi:nil="true"/>
    <lcf76f155ced4ddcb4097134ff3c332f xmlns="821bd29e-ec7a-4fcd-95c0-2d8e40614ed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8C063F-CD1B-422C-8681-E055C47E7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bd29e-ec7a-4fcd-95c0-2d8e40614ed3"/>
    <ds:schemaRef ds:uri="bffbbae3-b438-4fad-8fc0-55ba671f8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F0F150-E0DC-42C5-9FD1-481A7B00AD56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21bd29e-ec7a-4fcd-95c0-2d8e40614ed3"/>
    <ds:schemaRef ds:uri="bffbbae3-b438-4fad-8fc0-55ba671f8fb5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4D70883-23B5-44C5-89C8-99ACB2C86B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4977</TotalTime>
  <Words>499</Words>
  <Application>Microsoft Office PowerPoint</Application>
  <PresentationFormat>A4 Paper (210x297 mm)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The BHS Learning Journey Yr8/9 Music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Michael Rigby</cp:lastModifiedBy>
  <cp:revision>276</cp:revision>
  <dcterms:created xsi:type="dcterms:W3CDTF">2019-07-02T10:31:49Z</dcterms:created>
  <dcterms:modified xsi:type="dcterms:W3CDTF">2024-08-05T10:35:13Z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0x010100CF34B7E09F0DB747AD2510559CE33390</vt:lpwstr>
  </property>
</Properties>
</file>