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265" autoAdjust="0"/>
    <p:restoredTop sz="94322" autoAdjust="0"/>
  </p:normalViewPr>
  <p:slideViewPr>
    <p:cSldViewPr snapToGrid="0">
      <p:cViewPr>
        <p:scale>
          <a:sx n="100" d="100"/>
          <a:sy n="100" d="100"/>
        </p:scale>
        <p:origin x="1698" y="-3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02/03/2022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 smtClean="0">
                <a:solidFill>
                  <a:schemeClr val="bg1"/>
                </a:solidFill>
                <a:latin typeface="Waltograph UI" panose="03080602000000000000" pitchFamily="66" charset="0"/>
              </a:rPr>
              <a:t>The BHS </a:t>
            </a:r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L</a:t>
            </a:r>
            <a:r>
              <a:rPr lang="en-GB" sz="4400" dirty="0" smtClean="0">
                <a:solidFill>
                  <a:schemeClr val="bg1"/>
                </a:solidFill>
                <a:latin typeface="Waltograph UI" panose="03080602000000000000" pitchFamily="66" charset="0"/>
              </a:rPr>
              <a:t>earning Journey</a:t>
            </a:r>
            <a:endParaRPr lang="en-GB" sz="4400" dirty="0">
              <a:solidFill>
                <a:schemeClr val="bg1"/>
              </a:solidFill>
              <a:latin typeface="Waltograph UI" panose="03080602000000000000" pitchFamily="66" charset="0"/>
            </a:endParaRP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99486" y="2969963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9 Autumn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779620" y="8095795"/>
            <a:ext cx="416511" cy="20211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323640" y="7751059"/>
            <a:ext cx="184849" cy="35519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774050" y="7634111"/>
            <a:ext cx="60494" cy="37106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94078" y="7568781"/>
            <a:ext cx="3051" cy="38450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979050" y="7532088"/>
            <a:ext cx="24515" cy="42970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57980" y="753491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/>
          <p:cNvSpPr/>
          <p:nvPr/>
        </p:nvSpPr>
        <p:spPr>
          <a:xfrm>
            <a:off x="4752342" y="668791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9 Autumn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85" name="Rectangle 284"/>
          <p:cNvSpPr/>
          <p:nvPr/>
        </p:nvSpPr>
        <p:spPr>
          <a:xfrm>
            <a:off x="61121" y="8399243"/>
            <a:ext cx="754237" cy="697101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Assessment: </a:t>
            </a:r>
            <a:r>
              <a:rPr lang="en-GB" sz="800" dirty="0" smtClean="0">
                <a:solidFill>
                  <a:schemeClr val="tx1"/>
                </a:solidFill>
              </a:rPr>
              <a:t>Performance of a scripted text</a:t>
            </a:r>
            <a:endParaRPr lang="en-GB" sz="800" b="1" dirty="0" smtClean="0">
              <a:solidFill>
                <a:schemeClr val="tx1"/>
              </a:solidFill>
            </a:endParaRPr>
          </a:p>
        </p:txBody>
      </p:sp>
      <p:sp>
        <p:nvSpPr>
          <p:cNvPr id="288" name="Rectangle 287"/>
          <p:cNvSpPr/>
          <p:nvPr/>
        </p:nvSpPr>
        <p:spPr>
          <a:xfrm>
            <a:off x="6012153" y="6796691"/>
            <a:ext cx="773943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Assessment:</a:t>
            </a:r>
          </a:p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Written review of a performance</a:t>
            </a:r>
          </a:p>
        </p:txBody>
      </p: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90085" y="655728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84097" y="5532517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59400" y="658310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788204" y="66113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67228" y="655728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93719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56078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Oval 295"/>
          <p:cNvSpPr/>
          <p:nvPr/>
        </p:nvSpPr>
        <p:spPr>
          <a:xfrm>
            <a:off x="815359" y="5668883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9 Spring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298" name="Rectangle 297"/>
          <p:cNvSpPr/>
          <p:nvPr/>
        </p:nvSpPr>
        <p:spPr>
          <a:xfrm>
            <a:off x="61121" y="5912938"/>
            <a:ext cx="745621" cy="73057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Assessment:</a:t>
            </a:r>
          </a:p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Teacher and peer/self assessment. </a:t>
            </a:r>
          </a:p>
        </p:txBody>
      </p:sp>
      <p:sp>
        <p:nvSpPr>
          <p:cNvPr id="299" name="Oval 298"/>
          <p:cNvSpPr/>
          <p:nvPr/>
        </p:nvSpPr>
        <p:spPr>
          <a:xfrm>
            <a:off x="4994376" y="48675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9 Spring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301" name="Rectangle 300"/>
          <p:cNvSpPr/>
          <p:nvPr/>
        </p:nvSpPr>
        <p:spPr>
          <a:xfrm>
            <a:off x="5991679" y="4942044"/>
            <a:ext cx="76653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Assessment:</a:t>
            </a:r>
          </a:p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Factual information devised performance</a:t>
            </a:r>
          </a:p>
        </p:txBody>
      </p:sp>
      <p:sp>
        <p:nvSpPr>
          <p:cNvPr id="302" name="Oval 301"/>
          <p:cNvSpPr/>
          <p:nvPr/>
        </p:nvSpPr>
        <p:spPr>
          <a:xfrm>
            <a:off x="614538" y="3646996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9 Summer Term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85" y="1565364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End of Year 9 Preparation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03" name="Oval 302"/>
          <p:cNvSpPr/>
          <p:nvPr/>
        </p:nvSpPr>
        <p:spPr>
          <a:xfrm>
            <a:off x="4806381" y="256152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Year 9 Summer Term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3"/>
            <a:ext cx="1560967" cy="319513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/>
              <a:t>Year 10 this way!</a:t>
            </a:r>
            <a:endParaRPr lang="en-GB" sz="1100" dirty="0"/>
          </a:p>
        </p:txBody>
      </p: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134406" y="5560158"/>
            <a:ext cx="7360" cy="38721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719734" y="5543389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78014" y="553161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07825" y="5555402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84846" y="454268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Connector 31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955854" y="463281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Connector 31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890653" y="45617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428077" y="4554632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Connector 31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18978" y="454268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5041563" y="459397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1" name="Rectangle 320"/>
          <p:cNvSpPr/>
          <p:nvPr/>
        </p:nvSpPr>
        <p:spPr>
          <a:xfrm>
            <a:off x="61122" y="3941924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Assessment:</a:t>
            </a:r>
            <a:endParaRPr lang="en-GB" sz="800" dirty="0" smtClean="0">
              <a:solidFill>
                <a:schemeClr val="tx1"/>
              </a:solidFill>
            </a:endParaRPr>
          </a:p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Understanding the Crucible - written</a:t>
            </a:r>
          </a:p>
        </p:txBody>
      </p: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09800" y="353658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27112" y="3527322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57482" y="358517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750067" y="353886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282363" y="355810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806760" y="3568330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Rectangle 327"/>
          <p:cNvSpPr/>
          <p:nvPr/>
        </p:nvSpPr>
        <p:spPr>
          <a:xfrm>
            <a:off x="6012153" y="2569404"/>
            <a:ext cx="778843" cy="77986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Assessment:</a:t>
            </a:r>
          </a:p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Written analysis questions – practical task work</a:t>
            </a:r>
          </a:p>
        </p:txBody>
      </p: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328101" y="251954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Connector 33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14461" y="2538237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282363" y="256495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38059" y="2562617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732966" y="254284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End of Year Assessment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Revision techniques shared</a:t>
            </a:r>
          </a:p>
          <a:p>
            <a:pPr algn="ctr"/>
            <a:r>
              <a:rPr lang="en-US" sz="800" dirty="0" smtClean="0"/>
              <a:t> and modelled</a:t>
            </a:r>
            <a:endParaRPr lang="en-US" sz="800" dirty="0"/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9605" y="1383603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Practice questions completed and assessed</a:t>
            </a:r>
            <a:endParaRPr lang="en-US" sz="800" dirty="0"/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50489" y="1573048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Model answers unpicked and critiqued</a:t>
            </a:r>
            <a:endParaRPr lang="en-US" sz="800" dirty="0"/>
          </a:p>
        </p:txBody>
      </p:sp>
      <p:sp>
        <p:nvSpPr>
          <p:cNvPr id="76" name="Rectangle 75"/>
          <p:cNvSpPr/>
          <p:nvPr/>
        </p:nvSpPr>
        <p:spPr>
          <a:xfrm>
            <a:off x="1848156" y="8842017"/>
            <a:ext cx="792518" cy="63996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TOPIC 1: The Scripted Text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76605" y="7960998"/>
            <a:ext cx="5605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What is a script?</a:t>
            </a:r>
            <a:endParaRPr lang="en-GB" sz="600" dirty="0"/>
          </a:p>
        </p:txBody>
      </p:sp>
      <p:sp>
        <p:nvSpPr>
          <p:cNvPr id="79" name="TextBox 78"/>
          <p:cNvSpPr txBox="1"/>
          <p:nvPr/>
        </p:nvSpPr>
        <p:spPr>
          <a:xfrm>
            <a:off x="775010" y="7530201"/>
            <a:ext cx="5788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What are the key features of a script?</a:t>
            </a:r>
            <a:endParaRPr lang="en-GB" sz="600" dirty="0"/>
          </a:p>
        </p:txBody>
      </p:sp>
      <p:sp>
        <p:nvSpPr>
          <p:cNvPr id="80" name="TextBox 79"/>
          <p:cNvSpPr txBox="1"/>
          <p:nvPr/>
        </p:nvSpPr>
        <p:spPr>
          <a:xfrm>
            <a:off x="1320810" y="7447635"/>
            <a:ext cx="574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Modern day scripts</a:t>
            </a:r>
            <a:endParaRPr lang="en-GB" sz="600" dirty="0"/>
          </a:p>
        </p:txBody>
      </p:sp>
      <p:sp>
        <p:nvSpPr>
          <p:cNvPr id="81" name="TextBox 80"/>
          <p:cNvSpPr txBox="1"/>
          <p:nvPr/>
        </p:nvSpPr>
        <p:spPr>
          <a:xfrm>
            <a:off x="1834259" y="7382570"/>
            <a:ext cx="6814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Shakespearian scripts</a:t>
            </a:r>
            <a:endParaRPr lang="en-GB" sz="600" dirty="0"/>
          </a:p>
        </p:txBody>
      </p:sp>
      <p:sp>
        <p:nvSpPr>
          <p:cNvPr id="82" name="TextBox 81"/>
          <p:cNvSpPr txBox="1"/>
          <p:nvPr/>
        </p:nvSpPr>
        <p:spPr>
          <a:xfrm>
            <a:off x="2375137" y="7412376"/>
            <a:ext cx="694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Understanding the writers intentions</a:t>
            </a:r>
            <a:endParaRPr lang="en-GB" sz="600" dirty="0"/>
          </a:p>
        </p:txBody>
      </p:sp>
      <p:sp>
        <p:nvSpPr>
          <p:cNvPr id="83" name="TextBox 82"/>
          <p:cNvSpPr txBox="1"/>
          <p:nvPr/>
        </p:nvSpPr>
        <p:spPr>
          <a:xfrm>
            <a:off x="3040249" y="7355380"/>
            <a:ext cx="5429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Bringing a text to life</a:t>
            </a:r>
            <a:endParaRPr lang="en-GB" sz="600" dirty="0"/>
          </a:p>
        </p:txBody>
      </p:sp>
      <p:sp>
        <p:nvSpPr>
          <p:cNvPr id="84" name="Rectangle 83"/>
          <p:cNvSpPr/>
          <p:nvPr/>
        </p:nvSpPr>
        <p:spPr>
          <a:xfrm>
            <a:off x="3638976" y="7928656"/>
            <a:ext cx="740591" cy="435718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End of topic assessment </a:t>
            </a:r>
          </a:p>
        </p:txBody>
      </p:sp>
      <p:sp>
        <p:nvSpPr>
          <p:cNvPr id="85" name="Rectangle 84"/>
          <p:cNvSpPr/>
          <p:nvPr/>
        </p:nvSpPr>
        <p:spPr>
          <a:xfrm>
            <a:off x="4277823" y="7225509"/>
            <a:ext cx="819247" cy="67940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TOPIC 2: Writing a review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4598555" y="6407362"/>
            <a:ext cx="637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What is a performance review?</a:t>
            </a:r>
            <a:endParaRPr lang="en-GB" sz="600" dirty="0"/>
          </a:p>
        </p:txBody>
      </p:sp>
      <p:sp>
        <p:nvSpPr>
          <p:cNvPr id="87" name="TextBox 86"/>
          <p:cNvSpPr txBox="1"/>
          <p:nvPr/>
        </p:nvSpPr>
        <p:spPr>
          <a:xfrm>
            <a:off x="4117387" y="6381101"/>
            <a:ext cx="5924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Key features of a review</a:t>
            </a:r>
            <a:endParaRPr lang="en-GB" sz="600" dirty="0"/>
          </a:p>
        </p:txBody>
      </p:sp>
      <p:sp>
        <p:nvSpPr>
          <p:cNvPr id="88" name="TextBox 87"/>
          <p:cNvSpPr txBox="1"/>
          <p:nvPr/>
        </p:nvSpPr>
        <p:spPr>
          <a:xfrm>
            <a:off x="3627963" y="6378626"/>
            <a:ext cx="577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Examples of reviews – good and bad</a:t>
            </a:r>
            <a:endParaRPr lang="en-GB" sz="600" dirty="0"/>
          </a:p>
        </p:txBody>
      </p:sp>
      <p:sp>
        <p:nvSpPr>
          <p:cNvPr id="89" name="TextBox 88"/>
          <p:cNvSpPr txBox="1"/>
          <p:nvPr/>
        </p:nvSpPr>
        <p:spPr>
          <a:xfrm>
            <a:off x="3141766" y="6337270"/>
            <a:ext cx="577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How to structure a review</a:t>
            </a:r>
            <a:endParaRPr lang="en-GB" sz="600" dirty="0"/>
          </a:p>
        </p:txBody>
      </p:sp>
      <p:sp>
        <p:nvSpPr>
          <p:cNvPr id="90" name="TextBox 89"/>
          <p:cNvSpPr txBox="1"/>
          <p:nvPr/>
        </p:nvSpPr>
        <p:spPr>
          <a:xfrm>
            <a:off x="2714321" y="6372043"/>
            <a:ext cx="577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Analysing a play</a:t>
            </a:r>
            <a:endParaRPr lang="en-GB" sz="600" dirty="0"/>
          </a:p>
        </p:txBody>
      </p:sp>
      <p:sp>
        <p:nvSpPr>
          <p:cNvPr id="91" name="TextBox 90"/>
          <p:cNvSpPr txBox="1"/>
          <p:nvPr/>
        </p:nvSpPr>
        <p:spPr>
          <a:xfrm>
            <a:off x="2224990" y="6388804"/>
            <a:ext cx="577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Constructing a review</a:t>
            </a:r>
            <a:endParaRPr lang="en-GB" sz="600" dirty="0"/>
          </a:p>
        </p:txBody>
      </p:sp>
      <p:sp>
        <p:nvSpPr>
          <p:cNvPr id="93" name="Rectangle 92"/>
          <p:cNvSpPr/>
          <p:nvPr/>
        </p:nvSpPr>
        <p:spPr>
          <a:xfrm>
            <a:off x="1353009" y="6365615"/>
            <a:ext cx="738679" cy="44423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TOPIC 3: Holocaust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590459" y="5334386"/>
            <a:ext cx="577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What was the Holocaust?</a:t>
            </a:r>
            <a:endParaRPr lang="en-GB" sz="600" dirty="0"/>
          </a:p>
        </p:txBody>
      </p:sp>
      <p:sp>
        <p:nvSpPr>
          <p:cNvPr id="95" name="TextBox 94"/>
          <p:cNvSpPr txBox="1"/>
          <p:nvPr/>
        </p:nvSpPr>
        <p:spPr>
          <a:xfrm>
            <a:off x="2127253" y="5333529"/>
            <a:ext cx="517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Historical links to the Holocaust</a:t>
            </a:r>
            <a:endParaRPr lang="en-GB" sz="600" dirty="0"/>
          </a:p>
        </p:txBody>
      </p:sp>
      <p:sp>
        <p:nvSpPr>
          <p:cNvPr id="96" name="TextBox 95"/>
          <p:cNvSpPr txBox="1"/>
          <p:nvPr/>
        </p:nvSpPr>
        <p:spPr>
          <a:xfrm>
            <a:off x="2652751" y="5376852"/>
            <a:ext cx="577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Key studies and case files</a:t>
            </a:r>
            <a:endParaRPr lang="en-GB" sz="600" dirty="0"/>
          </a:p>
        </p:txBody>
      </p:sp>
      <p:sp>
        <p:nvSpPr>
          <p:cNvPr id="97" name="TextBox 96"/>
          <p:cNvSpPr txBox="1"/>
          <p:nvPr/>
        </p:nvSpPr>
        <p:spPr>
          <a:xfrm>
            <a:off x="3112511" y="5395992"/>
            <a:ext cx="6463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Research and understanding</a:t>
            </a:r>
            <a:endParaRPr lang="en-GB" sz="600" dirty="0"/>
          </a:p>
        </p:txBody>
      </p:sp>
      <p:sp>
        <p:nvSpPr>
          <p:cNvPr id="98" name="TextBox 97"/>
          <p:cNvSpPr txBox="1"/>
          <p:nvPr/>
        </p:nvSpPr>
        <p:spPr>
          <a:xfrm>
            <a:off x="3853419" y="5406289"/>
            <a:ext cx="53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Drama and the Holocaust</a:t>
            </a:r>
            <a:endParaRPr lang="en-GB" sz="600" dirty="0"/>
          </a:p>
        </p:txBody>
      </p:sp>
      <p:sp>
        <p:nvSpPr>
          <p:cNvPr id="102" name="TextBox 101"/>
          <p:cNvSpPr txBox="1"/>
          <p:nvPr/>
        </p:nvSpPr>
        <p:spPr>
          <a:xfrm>
            <a:off x="5026964" y="4394455"/>
            <a:ext cx="726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How could we reflect the Holocaust?</a:t>
            </a:r>
            <a:endParaRPr lang="en-GB" sz="600" dirty="0"/>
          </a:p>
        </p:txBody>
      </p:sp>
      <p:sp>
        <p:nvSpPr>
          <p:cNvPr id="103" name="TextBox 102"/>
          <p:cNvSpPr txBox="1"/>
          <p:nvPr/>
        </p:nvSpPr>
        <p:spPr>
          <a:xfrm>
            <a:off x="4464654" y="4426715"/>
            <a:ext cx="6070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Research and initial ideas</a:t>
            </a:r>
            <a:endParaRPr lang="en-GB" sz="600" dirty="0"/>
          </a:p>
        </p:txBody>
      </p:sp>
      <p:sp>
        <p:nvSpPr>
          <p:cNvPr id="104" name="TextBox 103"/>
          <p:cNvSpPr txBox="1"/>
          <p:nvPr/>
        </p:nvSpPr>
        <p:spPr>
          <a:xfrm>
            <a:off x="3915022" y="4380378"/>
            <a:ext cx="645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Character creating and development</a:t>
            </a:r>
            <a:endParaRPr lang="en-GB" sz="600" dirty="0"/>
          </a:p>
        </p:txBody>
      </p:sp>
      <p:sp>
        <p:nvSpPr>
          <p:cNvPr id="105" name="TextBox 104"/>
          <p:cNvSpPr txBox="1"/>
          <p:nvPr/>
        </p:nvSpPr>
        <p:spPr>
          <a:xfrm>
            <a:off x="3487336" y="4438288"/>
            <a:ext cx="554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Creating empathy</a:t>
            </a:r>
            <a:endParaRPr lang="en-GB" sz="600" dirty="0"/>
          </a:p>
        </p:txBody>
      </p:sp>
      <p:sp>
        <p:nvSpPr>
          <p:cNvPr id="107" name="TextBox 106"/>
          <p:cNvSpPr txBox="1"/>
          <p:nvPr/>
        </p:nvSpPr>
        <p:spPr>
          <a:xfrm>
            <a:off x="2430499" y="4369966"/>
            <a:ext cx="4926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Self- reflection</a:t>
            </a:r>
            <a:endParaRPr lang="en-GB" sz="600" dirty="0"/>
          </a:p>
        </p:txBody>
      </p:sp>
      <p:sp>
        <p:nvSpPr>
          <p:cNvPr id="108" name="Rectangle 107"/>
          <p:cNvSpPr/>
          <p:nvPr/>
        </p:nvSpPr>
        <p:spPr>
          <a:xfrm>
            <a:off x="1717034" y="4966030"/>
            <a:ext cx="683518" cy="374286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End of topic assessment 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1556941" y="4196885"/>
            <a:ext cx="737137" cy="59229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TOPIC 5: The Crucible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1453332" y="3384921"/>
            <a:ext cx="577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What is The Crucible?</a:t>
            </a:r>
            <a:endParaRPr lang="en-GB" sz="600" dirty="0"/>
          </a:p>
        </p:txBody>
      </p:sp>
      <p:sp>
        <p:nvSpPr>
          <p:cNvPr id="111" name="TextBox 110"/>
          <p:cNvSpPr txBox="1"/>
          <p:nvPr/>
        </p:nvSpPr>
        <p:spPr>
          <a:xfrm>
            <a:off x="2106614" y="3426414"/>
            <a:ext cx="54410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The plot</a:t>
            </a:r>
            <a:endParaRPr lang="en-GB" sz="600" dirty="0"/>
          </a:p>
        </p:txBody>
      </p:sp>
      <p:sp>
        <p:nvSpPr>
          <p:cNvPr id="112" name="TextBox 111"/>
          <p:cNvSpPr txBox="1"/>
          <p:nvPr/>
        </p:nvSpPr>
        <p:spPr>
          <a:xfrm>
            <a:off x="2694770" y="3342222"/>
            <a:ext cx="544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Key themes and context</a:t>
            </a:r>
            <a:endParaRPr lang="en-GB" sz="600" dirty="0"/>
          </a:p>
        </p:txBody>
      </p:sp>
      <p:sp>
        <p:nvSpPr>
          <p:cNvPr id="113" name="TextBox 112"/>
          <p:cNvSpPr txBox="1"/>
          <p:nvPr/>
        </p:nvSpPr>
        <p:spPr>
          <a:xfrm>
            <a:off x="3275637" y="3338700"/>
            <a:ext cx="543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Characters and their role</a:t>
            </a:r>
            <a:endParaRPr lang="en-GB" sz="600" dirty="0"/>
          </a:p>
        </p:txBody>
      </p:sp>
      <p:sp>
        <p:nvSpPr>
          <p:cNvPr id="114" name="TextBox 113"/>
          <p:cNvSpPr txBox="1"/>
          <p:nvPr/>
        </p:nvSpPr>
        <p:spPr>
          <a:xfrm>
            <a:off x="3824312" y="3430502"/>
            <a:ext cx="54410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Act 1</a:t>
            </a:r>
            <a:endParaRPr lang="en-GB" sz="600" dirty="0"/>
          </a:p>
        </p:txBody>
      </p:sp>
      <p:sp>
        <p:nvSpPr>
          <p:cNvPr id="115" name="TextBox 114"/>
          <p:cNvSpPr txBox="1"/>
          <p:nvPr/>
        </p:nvSpPr>
        <p:spPr>
          <a:xfrm>
            <a:off x="4373213" y="3413804"/>
            <a:ext cx="54410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Act 2</a:t>
            </a:r>
            <a:endParaRPr lang="en-GB" sz="600" dirty="0"/>
          </a:p>
        </p:txBody>
      </p:sp>
      <p:sp>
        <p:nvSpPr>
          <p:cNvPr id="120" name="TextBox 119"/>
          <p:cNvSpPr txBox="1"/>
          <p:nvPr/>
        </p:nvSpPr>
        <p:spPr>
          <a:xfrm>
            <a:off x="4707387" y="2171568"/>
            <a:ext cx="690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Practically interpreting the script</a:t>
            </a:r>
            <a:endParaRPr lang="en-GB" sz="600" dirty="0"/>
          </a:p>
        </p:txBody>
      </p:sp>
      <p:sp>
        <p:nvSpPr>
          <p:cNvPr id="121" name="TextBox 120"/>
          <p:cNvSpPr txBox="1"/>
          <p:nvPr/>
        </p:nvSpPr>
        <p:spPr>
          <a:xfrm>
            <a:off x="4277823" y="2304939"/>
            <a:ext cx="544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Analysing design elements</a:t>
            </a:r>
            <a:endParaRPr lang="en-GB" sz="600" dirty="0"/>
          </a:p>
        </p:txBody>
      </p:sp>
      <p:sp>
        <p:nvSpPr>
          <p:cNvPr id="122" name="TextBox 121"/>
          <p:cNvSpPr txBox="1"/>
          <p:nvPr/>
        </p:nvSpPr>
        <p:spPr>
          <a:xfrm>
            <a:off x="3716893" y="2362541"/>
            <a:ext cx="6038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Analysing line delivery and inference </a:t>
            </a:r>
            <a:endParaRPr lang="en-GB" sz="600" dirty="0"/>
          </a:p>
        </p:txBody>
      </p:sp>
      <p:sp>
        <p:nvSpPr>
          <p:cNvPr id="123" name="TextBox 122"/>
          <p:cNvSpPr txBox="1"/>
          <p:nvPr/>
        </p:nvSpPr>
        <p:spPr>
          <a:xfrm>
            <a:off x="3066645" y="2395771"/>
            <a:ext cx="620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Analysing character relationships</a:t>
            </a:r>
            <a:endParaRPr lang="en-GB" sz="600" dirty="0"/>
          </a:p>
        </p:txBody>
      </p:sp>
      <p:sp>
        <p:nvSpPr>
          <p:cNvPr id="124" name="TextBox 123"/>
          <p:cNvSpPr txBox="1"/>
          <p:nvPr/>
        </p:nvSpPr>
        <p:spPr>
          <a:xfrm>
            <a:off x="2373362" y="2384738"/>
            <a:ext cx="5441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Structuring answers</a:t>
            </a:r>
            <a:endParaRPr lang="en-GB" sz="600" dirty="0"/>
          </a:p>
        </p:txBody>
      </p:sp>
      <p:sp>
        <p:nvSpPr>
          <p:cNvPr id="127" name="Rectangle 126"/>
          <p:cNvSpPr/>
          <p:nvPr/>
        </p:nvSpPr>
        <p:spPr>
          <a:xfrm>
            <a:off x="1505583" y="2964190"/>
            <a:ext cx="683518" cy="374286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End of topic assessment </a:t>
            </a:r>
          </a:p>
        </p:txBody>
      </p:sp>
      <p:sp>
        <p:nvSpPr>
          <p:cNvPr id="126" name="Rectangle 125"/>
          <p:cNvSpPr/>
          <p:nvPr/>
        </p:nvSpPr>
        <p:spPr>
          <a:xfrm>
            <a:off x="1628021" y="6943093"/>
            <a:ext cx="740591" cy="435718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End of topic assessment 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2940758" y="4436985"/>
            <a:ext cx="554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smtClean="0"/>
              <a:t>Adapting and rehearsals</a:t>
            </a:r>
            <a:endParaRPr lang="en-GB" sz="600" dirty="0"/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AE7ED6C182ED408A69B174A1B81E82" ma:contentTypeVersion="12" ma:contentTypeDescription="Create a new document." ma:contentTypeScope="" ma:versionID="aa76260394aed712cebcc6eaa66f0205">
  <xsd:schema xmlns:xsd="http://www.w3.org/2001/XMLSchema" xmlns:xs="http://www.w3.org/2001/XMLSchema" xmlns:p="http://schemas.microsoft.com/office/2006/metadata/properties" xmlns:ns2="91c74df8-1e46-45b4-bd67-b5e67cb8cfb2" xmlns:ns3="912e7bfb-0f1d-4096-82cb-c34f89414f40" targetNamespace="http://schemas.microsoft.com/office/2006/metadata/properties" ma:root="true" ma:fieldsID="04fb79c8f364c04189728febd3124141" ns2:_="" ns3:_="">
    <xsd:import namespace="91c74df8-1e46-45b4-bd67-b5e67cb8cfb2"/>
    <xsd:import namespace="912e7bfb-0f1d-4096-82cb-c34f89414f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c74df8-1e46-45b4-bd67-b5e67cb8cf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2e7bfb-0f1d-4096-82cb-c34f89414f4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80E302C-6BE2-42F8-B4DF-6FB38619F80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0C83D7-556F-4B4B-AD4A-F0EC1F568F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1c74df8-1e46-45b4-bd67-b5e67cb8cfb2"/>
    <ds:schemaRef ds:uri="912e7bfb-0f1d-4096-82cb-c34f89414f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0D34774-F8D2-4A37-B743-02C24BEDB9D6}">
  <ds:schemaRefs>
    <ds:schemaRef ds:uri="http://purl.org/dc/dcmitype/"/>
    <ds:schemaRef ds:uri="http://schemas.microsoft.com/office/infopath/2007/PartnerControls"/>
    <ds:schemaRef ds:uri="http://www.w3.org/XML/1998/namespace"/>
    <ds:schemaRef ds:uri="91c74df8-1e46-45b4-bd67-b5e67cb8cfb2"/>
    <ds:schemaRef ds:uri="912e7bfb-0f1d-4096-82cb-c34f89414f40"/>
    <ds:schemaRef ds:uri="http://schemas.microsoft.com/office/2006/documentManagement/types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191</TotalTime>
  <Words>281</Words>
  <Application>Microsoft Office PowerPoint</Application>
  <PresentationFormat>A4 Paper (210x297 mm)</PresentationFormat>
  <Paragraphs>67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emily.campbell</cp:lastModifiedBy>
  <cp:revision>27</cp:revision>
  <dcterms:created xsi:type="dcterms:W3CDTF">2019-07-02T10:31:49Z</dcterms:created>
  <dcterms:modified xsi:type="dcterms:W3CDTF">2022-03-02T21:52:26Z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0x0101006BAE7ED6C182ED408A69B174A1B81E82</vt:lpwstr>
  </property>
</Properties>
</file>